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9"/>
  </p:notesMasterIdLst>
  <p:sldIdLst>
    <p:sldId id="290" r:id="rId4"/>
    <p:sldId id="309" r:id="rId5"/>
    <p:sldId id="310" r:id="rId6"/>
    <p:sldId id="291" r:id="rId7"/>
    <p:sldId id="307" r:id="rId8"/>
    <p:sldId id="311" r:id="rId9"/>
    <p:sldId id="312" r:id="rId10"/>
    <p:sldId id="256" r:id="rId11"/>
    <p:sldId id="257" r:id="rId12"/>
    <p:sldId id="262" r:id="rId13"/>
    <p:sldId id="261" r:id="rId14"/>
    <p:sldId id="258" r:id="rId15"/>
    <p:sldId id="259" r:id="rId16"/>
    <p:sldId id="260" r:id="rId17"/>
    <p:sldId id="265" r:id="rId18"/>
    <p:sldId id="266" r:id="rId19"/>
    <p:sldId id="304" r:id="rId20"/>
    <p:sldId id="305" r:id="rId21"/>
    <p:sldId id="306" r:id="rId22"/>
    <p:sldId id="267" r:id="rId23"/>
    <p:sldId id="269" r:id="rId24"/>
    <p:sldId id="270" r:id="rId25"/>
    <p:sldId id="271" r:id="rId26"/>
    <p:sldId id="272" r:id="rId27"/>
    <p:sldId id="274" r:id="rId28"/>
    <p:sldId id="275" r:id="rId29"/>
    <p:sldId id="276" r:id="rId30"/>
    <p:sldId id="277" r:id="rId31"/>
    <p:sldId id="289" r:id="rId32"/>
    <p:sldId id="284" r:id="rId33"/>
    <p:sldId id="285" r:id="rId34"/>
    <p:sldId id="288" r:id="rId35"/>
    <p:sldId id="308" r:id="rId36"/>
    <p:sldId id="297" r:id="rId37"/>
    <p:sldId id="28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8" d="100"/>
          <a:sy n="98" d="100"/>
        </p:scale>
        <p:origin x="-1086" y="-61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FD76D6-569C-4E5E-9639-B8EDC08DA1F9}"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66E459BA-B65A-428D-B94F-1BDE8D3F5831}">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400" dirty="0" smtClean="0"/>
            <a:t>WAZE</a:t>
          </a:r>
          <a:endParaRPr lang="en-US" sz="1400" dirty="0"/>
        </a:p>
      </dgm:t>
    </dgm:pt>
    <dgm:pt modelId="{74FE3DB2-6CBC-4DCC-AC6E-DA6C2CAE1747}" type="parTrans" cxnId="{CD27E0A4-ED58-4DCB-A741-CE2CADFD4FD8}">
      <dgm:prSet/>
      <dgm:spPr/>
      <dgm:t>
        <a:bodyPr/>
        <a:lstStyle/>
        <a:p>
          <a:endParaRPr lang="en-US"/>
        </a:p>
      </dgm:t>
    </dgm:pt>
    <dgm:pt modelId="{5AD8988A-3C62-4D2E-ADB5-D7918FB5C0E6}" type="sibTrans" cxnId="{CD27E0A4-ED58-4DCB-A741-CE2CADFD4FD8}">
      <dgm:prSet/>
      <dgm:spPr/>
      <dgm:t>
        <a:bodyPr/>
        <a:lstStyle/>
        <a:p>
          <a:endParaRPr lang="en-US"/>
        </a:p>
      </dgm:t>
    </dgm:pt>
    <dgm:pt modelId="{2D0B149F-F58D-42BC-9DAF-9667390D1AF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200" dirty="0" smtClean="0"/>
            <a:t>RWIS</a:t>
          </a:r>
          <a:endParaRPr lang="en-US" sz="1200" dirty="0"/>
        </a:p>
      </dgm:t>
    </dgm:pt>
    <dgm:pt modelId="{5B939001-7331-4718-9089-48133B693A0D}" type="parTrans" cxnId="{BAEEAF1B-63F8-445F-9628-34E54A5416D1}">
      <dgm:prSet/>
      <dgm:spPr/>
      <dgm:t>
        <a:bodyPr/>
        <a:lstStyle/>
        <a:p>
          <a:endParaRPr lang="en-US"/>
        </a:p>
      </dgm:t>
    </dgm:pt>
    <dgm:pt modelId="{C4233450-EFA1-4A0F-B74B-4E1297E1A0A4}" type="sibTrans" cxnId="{BAEEAF1B-63F8-445F-9628-34E54A5416D1}">
      <dgm:prSet/>
      <dgm:spPr/>
      <dgm:t>
        <a:bodyPr/>
        <a:lstStyle/>
        <a:p>
          <a:endParaRPr lang="en-US"/>
        </a:p>
      </dgm:t>
    </dgm:pt>
    <dgm:pt modelId="{1B6688F1-2811-4847-9EDE-F9DE977DA34E}">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900" dirty="0" smtClean="0"/>
            <a:t>TRAFFIC LIGHTS</a:t>
          </a:r>
          <a:endParaRPr lang="en-US" sz="900" dirty="0"/>
        </a:p>
      </dgm:t>
    </dgm:pt>
    <dgm:pt modelId="{FF786B3D-B7D4-4F0B-A051-D8B030E5334B}" type="parTrans" cxnId="{F3282854-DB5F-4202-A22E-927DF44C8A9B}">
      <dgm:prSet/>
      <dgm:spPr/>
      <dgm:t>
        <a:bodyPr/>
        <a:lstStyle/>
        <a:p>
          <a:endParaRPr lang="en-US"/>
        </a:p>
      </dgm:t>
    </dgm:pt>
    <dgm:pt modelId="{C0C0E95E-4E82-44D0-BA6E-F5ECC15308B5}" type="sibTrans" cxnId="{F3282854-DB5F-4202-A22E-927DF44C8A9B}">
      <dgm:prSet/>
      <dgm:spPr/>
      <dgm:t>
        <a:bodyPr/>
        <a:lstStyle/>
        <a:p>
          <a:endParaRPr lang="en-US"/>
        </a:p>
      </dgm:t>
    </dgm:pt>
    <dgm:pt modelId="{C7689814-655C-4930-824A-C02E63316216}">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400" dirty="0" smtClean="0"/>
            <a:t>AVL</a:t>
          </a:r>
          <a:endParaRPr lang="en-US" sz="1400" dirty="0"/>
        </a:p>
      </dgm:t>
    </dgm:pt>
    <dgm:pt modelId="{18B38C42-DD8B-4C5D-83D3-327F747657B4}" type="parTrans" cxnId="{97F90372-FE6B-4AB7-A808-26DE637CD59F}">
      <dgm:prSet/>
      <dgm:spPr/>
      <dgm:t>
        <a:bodyPr/>
        <a:lstStyle/>
        <a:p>
          <a:endParaRPr lang="en-US"/>
        </a:p>
      </dgm:t>
    </dgm:pt>
    <dgm:pt modelId="{8361C47A-FF59-4CA5-A630-454A503BEA51}" type="sibTrans" cxnId="{97F90372-FE6B-4AB7-A808-26DE637CD59F}">
      <dgm:prSet/>
      <dgm:spPr/>
      <dgm:t>
        <a:bodyPr/>
        <a:lstStyle/>
        <a:p>
          <a:endParaRPr lang="en-US"/>
        </a:p>
      </dgm:t>
    </dgm:pt>
    <dgm:pt modelId="{AC70A879-BB9C-4387-9496-C98E1CD0BB6F}">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700" dirty="0" smtClean="0"/>
            <a:t>OTHER…</a:t>
          </a:r>
          <a:endParaRPr lang="en-US" sz="700" dirty="0"/>
        </a:p>
      </dgm:t>
    </dgm:pt>
    <dgm:pt modelId="{FD1F1D45-A770-4376-A60B-D70F9B190FBB}" type="parTrans" cxnId="{EF4332FF-9F2A-446B-90BA-3DBF25148E5D}">
      <dgm:prSet/>
      <dgm:spPr/>
      <dgm:t>
        <a:bodyPr/>
        <a:lstStyle/>
        <a:p>
          <a:endParaRPr lang="en-US"/>
        </a:p>
      </dgm:t>
    </dgm:pt>
    <dgm:pt modelId="{3EEE7D47-BAD2-431D-8B22-7CBF838CEB77}" type="sibTrans" cxnId="{EF4332FF-9F2A-446B-90BA-3DBF25148E5D}">
      <dgm:prSet/>
      <dgm:spPr/>
      <dgm:t>
        <a:bodyPr/>
        <a:lstStyle/>
        <a:p>
          <a:endParaRPr lang="en-US"/>
        </a:p>
      </dgm:t>
    </dgm:pt>
    <dgm:pt modelId="{515E09FB-EF57-4CEC-9DBD-505258DA83D0}" type="pres">
      <dgm:prSet presAssocID="{E7FD76D6-569C-4E5E-9639-B8EDC08DA1F9}" presName="Name0" presStyleCnt="0">
        <dgm:presLayoutVars>
          <dgm:chMax val="5"/>
          <dgm:chPref val="5"/>
          <dgm:dir/>
          <dgm:animLvl val="lvl"/>
        </dgm:presLayoutVars>
      </dgm:prSet>
      <dgm:spPr/>
      <dgm:t>
        <a:bodyPr/>
        <a:lstStyle/>
        <a:p>
          <a:endParaRPr lang="en-US"/>
        </a:p>
      </dgm:t>
    </dgm:pt>
    <dgm:pt modelId="{4A2CF901-21F7-475A-9A23-6366FF1F7F25}" type="pres">
      <dgm:prSet presAssocID="{C7689814-655C-4930-824A-C02E63316216}" presName="parentText1" presStyleLbl="node1" presStyleIdx="0" presStyleCnt="5">
        <dgm:presLayoutVars>
          <dgm:chMax/>
          <dgm:chPref val="3"/>
          <dgm:bulletEnabled val="1"/>
        </dgm:presLayoutVars>
      </dgm:prSet>
      <dgm:spPr/>
      <dgm:t>
        <a:bodyPr/>
        <a:lstStyle/>
        <a:p>
          <a:endParaRPr lang="en-US"/>
        </a:p>
      </dgm:t>
    </dgm:pt>
    <dgm:pt modelId="{74C3A461-87DE-4757-B310-B8B75D7D65B6}" type="pres">
      <dgm:prSet presAssocID="{66E459BA-B65A-428D-B94F-1BDE8D3F5831}" presName="parentText2" presStyleLbl="node1" presStyleIdx="1" presStyleCnt="5">
        <dgm:presLayoutVars>
          <dgm:chMax/>
          <dgm:chPref val="3"/>
          <dgm:bulletEnabled val="1"/>
        </dgm:presLayoutVars>
      </dgm:prSet>
      <dgm:spPr/>
      <dgm:t>
        <a:bodyPr/>
        <a:lstStyle/>
        <a:p>
          <a:endParaRPr lang="en-US"/>
        </a:p>
      </dgm:t>
    </dgm:pt>
    <dgm:pt modelId="{2F032BFC-A0C8-471F-BE9C-108331ACC686}" type="pres">
      <dgm:prSet presAssocID="{2D0B149F-F58D-42BC-9DAF-9667390D1AF0}" presName="parentText3" presStyleLbl="node1" presStyleIdx="2" presStyleCnt="5">
        <dgm:presLayoutVars>
          <dgm:chMax/>
          <dgm:chPref val="3"/>
          <dgm:bulletEnabled val="1"/>
        </dgm:presLayoutVars>
      </dgm:prSet>
      <dgm:spPr/>
      <dgm:t>
        <a:bodyPr/>
        <a:lstStyle/>
        <a:p>
          <a:endParaRPr lang="en-US"/>
        </a:p>
      </dgm:t>
    </dgm:pt>
    <dgm:pt modelId="{3E33D702-0420-461D-A28C-505E147AE13C}" type="pres">
      <dgm:prSet presAssocID="{1B6688F1-2811-4847-9EDE-F9DE977DA34E}" presName="parentText4" presStyleLbl="node1" presStyleIdx="3" presStyleCnt="5">
        <dgm:presLayoutVars>
          <dgm:chMax/>
          <dgm:chPref val="3"/>
          <dgm:bulletEnabled val="1"/>
        </dgm:presLayoutVars>
      </dgm:prSet>
      <dgm:spPr/>
      <dgm:t>
        <a:bodyPr/>
        <a:lstStyle/>
        <a:p>
          <a:endParaRPr lang="en-US"/>
        </a:p>
      </dgm:t>
    </dgm:pt>
    <dgm:pt modelId="{2385FC07-8E8F-459C-BEA7-E3119BA3A808}" type="pres">
      <dgm:prSet presAssocID="{AC70A879-BB9C-4387-9496-C98E1CD0BB6F}" presName="parentText5" presStyleLbl="node1" presStyleIdx="4" presStyleCnt="5">
        <dgm:presLayoutVars>
          <dgm:chMax/>
          <dgm:chPref val="3"/>
          <dgm:bulletEnabled val="1"/>
        </dgm:presLayoutVars>
      </dgm:prSet>
      <dgm:spPr/>
      <dgm:t>
        <a:bodyPr/>
        <a:lstStyle/>
        <a:p>
          <a:endParaRPr lang="en-US"/>
        </a:p>
      </dgm:t>
    </dgm:pt>
  </dgm:ptLst>
  <dgm:cxnLst>
    <dgm:cxn modelId="{CD27E0A4-ED58-4DCB-A741-CE2CADFD4FD8}" srcId="{E7FD76D6-569C-4E5E-9639-B8EDC08DA1F9}" destId="{66E459BA-B65A-428D-B94F-1BDE8D3F5831}" srcOrd="1" destOrd="0" parTransId="{74FE3DB2-6CBC-4DCC-AC6E-DA6C2CAE1747}" sibTransId="{5AD8988A-3C62-4D2E-ADB5-D7918FB5C0E6}"/>
    <dgm:cxn modelId="{F3282854-DB5F-4202-A22E-927DF44C8A9B}" srcId="{E7FD76D6-569C-4E5E-9639-B8EDC08DA1F9}" destId="{1B6688F1-2811-4847-9EDE-F9DE977DA34E}" srcOrd="3" destOrd="0" parTransId="{FF786B3D-B7D4-4F0B-A051-D8B030E5334B}" sibTransId="{C0C0E95E-4E82-44D0-BA6E-F5ECC15308B5}"/>
    <dgm:cxn modelId="{C07AD216-CFBB-49D4-9FEF-DB25B8FB0CEC}" type="presOf" srcId="{1B6688F1-2811-4847-9EDE-F9DE977DA34E}" destId="{3E33D702-0420-461D-A28C-505E147AE13C}" srcOrd="0" destOrd="0" presId="urn:microsoft.com/office/officeart/2009/3/layout/IncreasingArrowsProcess"/>
    <dgm:cxn modelId="{BAEEAF1B-63F8-445F-9628-34E54A5416D1}" srcId="{E7FD76D6-569C-4E5E-9639-B8EDC08DA1F9}" destId="{2D0B149F-F58D-42BC-9DAF-9667390D1AF0}" srcOrd="2" destOrd="0" parTransId="{5B939001-7331-4718-9089-48133B693A0D}" sibTransId="{C4233450-EFA1-4A0F-B74B-4E1297E1A0A4}"/>
    <dgm:cxn modelId="{97F90372-FE6B-4AB7-A808-26DE637CD59F}" srcId="{E7FD76D6-569C-4E5E-9639-B8EDC08DA1F9}" destId="{C7689814-655C-4930-824A-C02E63316216}" srcOrd="0" destOrd="0" parTransId="{18B38C42-DD8B-4C5D-83D3-327F747657B4}" sibTransId="{8361C47A-FF59-4CA5-A630-454A503BEA51}"/>
    <dgm:cxn modelId="{DC963DCB-94FD-49A3-96B8-4D2E3120B74F}" type="presOf" srcId="{E7FD76D6-569C-4E5E-9639-B8EDC08DA1F9}" destId="{515E09FB-EF57-4CEC-9DBD-505258DA83D0}" srcOrd="0" destOrd="0" presId="urn:microsoft.com/office/officeart/2009/3/layout/IncreasingArrowsProcess"/>
    <dgm:cxn modelId="{6E071169-F84D-46CA-AC8E-9D8C0542AA94}" type="presOf" srcId="{2D0B149F-F58D-42BC-9DAF-9667390D1AF0}" destId="{2F032BFC-A0C8-471F-BE9C-108331ACC686}" srcOrd="0" destOrd="0" presId="urn:microsoft.com/office/officeart/2009/3/layout/IncreasingArrowsProcess"/>
    <dgm:cxn modelId="{C1AB45E7-2E43-4A36-B5BD-9B8688991CB1}" type="presOf" srcId="{AC70A879-BB9C-4387-9496-C98E1CD0BB6F}" destId="{2385FC07-8E8F-459C-BEA7-E3119BA3A808}" srcOrd="0" destOrd="0" presId="urn:microsoft.com/office/officeart/2009/3/layout/IncreasingArrowsProcess"/>
    <dgm:cxn modelId="{EF4332FF-9F2A-446B-90BA-3DBF25148E5D}" srcId="{E7FD76D6-569C-4E5E-9639-B8EDC08DA1F9}" destId="{AC70A879-BB9C-4387-9496-C98E1CD0BB6F}" srcOrd="4" destOrd="0" parTransId="{FD1F1D45-A770-4376-A60B-D70F9B190FBB}" sibTransId="{3EEE7D47-BAD2-431D-8B22-7CBF838CEB77}"/>
    <dgm:cxn modelId="{851F5EBF-4042-4739-992E-D8A23677522C}" type="presOf" srcId="{C7689814-655C-4930-824A-C02E63316216}" destId="{4A2CF901-21F7-475A-9A23-6366FF1F7F25}" srcOrd="0" destOrd="0" presId="urn:microsoft.com/office/officeart/2009/3/layout/IncreasingArrowsProcess"/>
    <dgm:cxn modelId="{4D9C055B-A527-46A7-B6A6-9D9561AC1624}" type="presOf" srcId="{66E459BA-B65A-428D-B94F-1BDE8D3F5831}" destId="{74C3A461-87DE-4757-B310-B8B75D7D65B6}" srcOrd="0" destOrd="0" presId="urn:microsoft.com/office/officeart/2009/3/layout/IncreasingArrowsProcess"/>
    <dgm:cxn modelId="{6A534B17-4A4D-4E77-95C1-AF67066709BB}" type="presParOf" srcId="{515E09FB-EF57-4CEC-9DBD-505258DA83D0}" destId="{4A2CF901-21F7-475A-9A23-6366FF1F7F25}" srcOrd="0" destOrd="0" presId="urn:microsoft.com/office/officeart/2009/3/layout/IncreasingArrowsProcess"/>
    <dgm:cxn modelId="{AA1717E8-DACF-4682-9920-36C9BDECE2D1}" type="presParOf" srcId="{515E09FB-EF57-4CEC-9DBD-505258DA83D0}" destId="{74C3A461-87DE-4757-B310-B8B75D7D65B6}" srcOrd="1" destOrd="0" presId="urn:microsoft.com/office/officeart/2009/3/layout/IncreasingArrowsProcess"/>
    <dgm:cxn modelId="{B2522671-B826-4287-8B3B-4751DB2C2DD9}" type="presParOf" srcId="{515E09FB-EF57-4CEC-9DBD-505258DA83D0}" destId="{2F032BFC-A0C8-471F-BE9C-108331ACC686}" srcOrd="2" destOrd="0" presId="urn:microsoft.com/office/officeart/2009/3/layout/IncreasingArrowsProcess"/>
    <dgm:cxn modelId="{AA106B4F-6362-4B4F-A6E2-EBC3EF2E383A}" type="presParOf" srcId="{515E09FB-EF57-4CEC-9DBD-505258DA83D0}" destId="{3E33D702-0420-461D-A28C-505E147AE13C}" srcOrd="3" destOrd="0" presId="urn:microsoft.com/office/officeart/2009/3/layout/IncreasingArrowsProcess"/>
    <dgm:cxn modelId="{97568679-483C-454D-AD6E-4BD2C9486972}" type="presParOf" srcId="{515E09FB-EF57-4CEC-9DBD-505258DA83D0}" destId="{2385FC07-8E8F-459C-BEA7-E3119BA3A808}" srcOrd="4" destOrd="0" presId="urn:microsoft.com/office/officeart/2009/3/layout/IncreasingArrowsProcess"/>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CF901-21F7-475A-9A23-6366FF1F7F25}">
      <dsp:nvSpPr>
        <dsp:cNvPr id="0" name=""/>
        <dsp:cNvSpPr/>
      </dsp:nvSpPr>
      <dsp:spPr>
        <a:xfrm>
          <a:off x="0" y="1033859"/>
          <a:ext cx="2788417" cy="405538"/>
        </a:xfrm>
        <a:prstGeom prst="rightArrow">
          <a:avLst>
            <a:gd name="adj1" fmla="val 50000"/>
            <a:gd name="adj2" fmla="val 5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53340" tIns="53340" rIns="254000" bIns="64379" numCol="1" spcCol="1270" anchor="ctr" anchorCtr="0">
          <a:noAutofit/>
        </a:bodyPr>
        <a:lstStyle/>
        <a:p>
          <a:pPr lvl="0" algn="l" defTabSz="622300">
            <a:lnSpc>
              <a:spcPct val="90000"/>
            </a:lnSpc>
            <a:spcBef>
              <a:spcPct val="0"/>
            </a:spcBef>
            <a:spcAft>
              <a:spcPct val="35000"/>
            </a:spcAft>
          </a:pPr>
          <a:r>
            <a:rPr lang="en-US" sz="1400" kern="1200" dirty="0" smtClean="0"/>
            <a:t>AVL</a:t>
          </a:r>
          <a:endParaRPr lang="en-US" sz="1400" kern="1200" dirty="0"/>
        </a:p>
      </dsp:txBody>
      <dsp:txXfrm>
        <a:off x="0" y="1135244"/>
        <a:ext cx="2687033" cy="202769"/>
      </dsp:txXfrm>
    </dsp:sp>
    <dsp:sp modelId="{74C3A461-87DE-4757-B310-B8B75D7D65B6}">
      <dsp:nvSpPr>
        <dsp:cNvPr id="0" name=""/>
        <dsp:cNvSpPr/>
      </dsp:nvSpPr>
      <dsp:spPr>
        <a:xfrm>
          <a:off x="515299" y="1169102"/>
          <a:ext cx="2273118" cy="405538"/>
        </a:xfrm>
        <a:prstGeom prst="rightArrow">
          <a:avLst>
            <a:gd name="adj1" fmla="val 50000"/>
            <a:gd name="adj2" fmla="val 5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53340" tIns="53340" rIns="254000" bIns="64379" numCol="1" spcCol="1270" anchor="ctr" anchorCtr="0">
          <a:noAutofit/>
        </a:bodyPr>
        <a:lstStyle/>
        <a:p>
          <a:pPr lvl="0" algn="l" defTabSz="622300">
            <a:lnSpc>
              <a:spcPct val="90000"/>
            </a:lnSpc>
            <a:spcBef>
              <a:spcPct val="0"/>
            </a:spcBef>
            <a:spcAft>
              <a:spcPct val="35000"/>
            </a:spcAft>
          </a:pPr>
          <a:r>
            <a:rPr lang="en-US" sz="1400" kern="1200" dirty="0" smtClean="0"/>
            <a:t>WAZE</a:t>
          </a:r>
          <a:endParaRPr lang="en-US" sz="1400" kern="1200" dirty="0"/>
        </a:p>
      </dsp:txBody>
      <dsp:txXfrm>
        <a:off x="515299" y="1270487"/>
        <a:ext cx="2171734" cy="202769"/>
      </dsp:txXfrm>
    </dsp:sp>
    <dsp:sp modelId="{2F032BFC-A0C8-471F-BE9C-108331ACC686}">
      <dsp:nvSpPr>
        <dsp:cNvPr id="0" name=""/>
        <dsp:cNvSpPr/>
      </dsp:nvSpPr>
      <dsp:spPr>
        <a:xfrm>
          <a:off x="1030599" y="1304344"/>
          <a:ext cx="1757818" cy="405538"/>
        </a:xfrm>
        <a:prstGeom prst="rightArrow">
          <a:avLst>
            <a:gd name="adj1" fmla="val 50000"/>
            <a:gd name="adj2" fmla="val 5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5720" tIns="45720" rIns="254000" bIns="64379" numCol="1" spcCol="1270" anchor="ctr" anchorCtr="0">
          <a:noAutofit/>
        </a:bodyPr>
        <a:lstStyle/>
        <a:p>
          <a:pPr lvl="0" algn="l" defTabSz="533400">
            <a:lnSpc>
              <a:spcPct val="90000"/>
            </a:lnSpc>
            <a:spcBef>
              <a:spcPct val="0"/>
            </a:spcBef>
            <a:spcAft>
              <a:spcPct val="35000"/>
            </a:spcAft>
          </a:pPr>
          <a:r>
            <a:rPr lang="en-US" sz="1200" kern="1200" dirty="0" smtClean="0"/>
            <a:t>RWIS</a:t>
          </a:r>
          <a:endParaRPr lang="en-US" sz="1200" kern="1200" dirty="0"/>
        </a:p>
      </dsp:txBody>
      <dsp:txXfrm>
        <a:off x="1030599" y="1405729"/>
        <a:ext cx="1656434" cy="202769"/>
      </dsp:txXfrm>
    </dsp:sp>
    <dsp:sp modelId="{3E33D702-0420-461D-A28C-505E147AE13C}">
      <dsp:nvSpPr>
        <dsp:cNvPr id="0" name=""/>
        <dsp:cNvSpPr/>
      </dsp:nvSpPr>
      <dsp:spPr>
        <a:xfrm>
          <a:off x="1546177" y="1439492"/>
          <a:ext cx="1242240" cy="405538"/>
        </a:xfrm>
        <a:prstGeom prst="rightArrow">
          <a:avLst>
            <a:gd name="adj1" fmla="val 50000"/>
            <a:gd name="adj2" fmla="val 5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34290" tIns="34290" rIns="254000" bIns="64379" numCol="1" spcCol="1270" anchor="ctr" anchorCtr="0">
          <a:noAutofit/>
        </a:bodyPr>
        <a:lstStyle/>
        <a:p>
          <a:pPr lvl="0" algn="l" defTabSz="400050">
            <a:lnSpc>
              <a:spcPct val="90000"/>
            </a:lnSpc>
            <a:spcBef>
              <a:spcPct val="0"/>
            </a:spcBef>
            <a:spcAft>
              <a:spcPct val="35000"/>
            </a:spcAft>
          </a:pPr>
          <a:r>
            <a:rPr lang="en-US" sz="900" kern="1200" dirty="0" smtClean="0"/>
            <a:t>TRAFFIC LIGHTS</a:t>
          </a:r>
          <a:endParaRPr lang="en-US" sz="900" kern="1200" dirty="0"/>
        </a:p>
      </dsp:txBody>
      <dsp:txXfrm>
        <a:off x="1546177" y="1540877"/>
        <a:ext cx="1140856" cy="202769"/>
      </dsp:txXfrm>
    </dsp:sp>
    <dsp:sp modelId="{2385FC07-8E8F-459C-BEA7-E3119BA3A808}">
      <dsp:nvSpPr>
        <dsp:cNvPr id="0" name=""/>
        <dsp:cNvSpPr/>
      </dsp:nvSpPr>
      <dsp:spPr>
        <a:xfrm>
          <a:off x="2061477" y="1574735"/>
          <a:ext cx="726940" cy="405538"/>
        </a:xfrm>
        <a:prstGeom prst="rightArrow">
          <a:avLst>
            <a:gd name="adj1" fmla="val 50000"/>
            <a:gd name="adj2" fmla="val 5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26670" tIns="26670" rIns="254000" bIns="64379" numCol="1" spcCol="1270" anchor="ctr" anchorCtr="0">
          <a:noAutofit/>
        </a:bodyPr>
        <a:lstStyle/>
        <a:p>
          <a:pPr lvl="0" algn="l" defTabSz="311150">
            <a:lnSpc>
              <a:spcPct val="90000"/>
            </a:lnSpc>
            <a:spcBef>
              <a:spcPct val="0"/>
            </a:spcBef>
            <a:spcAft>
              <a:spcPct val="35000"/>
            </a:spcAft>
          </a:pPr>
          <a:r>
            <a:rPr lang="en-US" sz="700" kern="1200" dirty="0" smtClean="0"/>
            <a:t>OTHER…</a:t>
          </a:r>
          <a:endParaRPr lang="en-US" sz="700" kern="1200" dirty="0"/>
        </a:p>
      </dsp:txBody>
      <dsp:txXfrm>
        <a:off x="2061477" y="1676120"/>
        <a:ext cx="625556" cy="202769"/>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8D020C-1172-40AD-8987-DD4136B5643A}" type="datetimeFigureOut">
              <a:rPr lang="en-US" smtClean="0"/>
              <a:t>1/25/2015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F41F-0190-4B83-9A34-02765B4C4F49}" type="slidenum">
              <a:rPr lang="en-US" smtClean="0"/>
              <a:t>‹#›</a:t>
            </a:fld>
            <a:endParaRPr lang="en-US"/>
          </a:p>
        </p:txBody>
      </p:sp>
    </p:spTree>
    <p:extLst>
      <p:ext uri="{BB962C8B-B14F-4D97-AF65-F5344CB8AC3E}">
        <p14:creationId xmlns:p14="http://schemas.microsoft.com/office/powerpoint/2010/main" val="1187570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85B8D6-4C2C-45B7-90DC-9435E928747F}" type="datetimeFigureOut">
              <a:rPr lang="en-US" smtClean="0"/>
              <a:t>1/25/2015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3701820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5B8D6-4C2C-45B7-90DC-9435E928747F}" type="datetimeFigureOut">
              <a:rPr lang="en-US" smtClean="0"/>
              <a:t>1/25/2015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1168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5B8D6-4C2C-45B7-90DC-9435E928747F}" type="datetimeFigureOut">
              <a:rPr lang="en-US" smtClean="0"/>
              <a:t>1/25/2015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4103311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628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2419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253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6390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4890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9931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6500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752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5B8D6-4C2C-45B7-90DC-9435E928747F}" type="datetimeFigureOut">
              <a:rPr lang="en-US" smtClean="0"/>
              <a:t>1/25/2015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10038423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9721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8265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88090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4988027"/>
            <a:ext cx="7772400" cy="914532"/>
          </a:xfrm>
        </p:spPr>
        <p:txBody>
          <a:bodyPr/>
          <a:lstStyle>
            <a:lvl1pPr>
              <a:defRPr>
                <a:solidFill>
                  <a:schemeClr val="bg1"/>
                </a:solidFill>
              </a:defRPr>
            </a:lvl1pPr>
          </a:lstStyle>
          <a:p>
            <a:r>
              <a:rPr lang="en-US" dirty="0" smtClean="0"/>
              <a:t>NAME OF PRESENTATION</a:t>
            </a:r>
            <a:endParaRPr lang="en-US" dirty="0"/>
          </a:p>
        </p:txBody>
      </p:sp>
      <p:sp>
        <p:nvSpPr>
          <p:cNvPr id="3" name="Subtitle 2"/>
          <p:cNvSpPr>
            <a:spLocks noGrp="1"/>
          </p:cNvSpPr>
          <p:nvPr>
            <p:ph type="subTitle" idx="1" hasCustomPrompt="1"/>
          </p:nvPr>
        </p:nvSpPr>
        <p:spPr>
          <a:xfrm>
            <a:off x="1371600" y="5806413"/>
            <a:ext cx="6400800" cy="694928"/>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Company Name</a:t>
            </a:r>
            <a:endParaRPr lang="en-US" dirty="0"/>
          </a:p>
        </p:txBody>
      </p:sp>
      <p:sp>
        <p:nvSpPr>
          <p:cNvPr id="4" name="Date Placeholder 3"/>
          <p:cNvSpPr>
            <a:spLocks noGrp="1"/>
          </p:cNvSpPr>
          <p:nvPr>
            <p:ph type="dt" sz="half" idx="10"/>
          </p:nvPr>
        </p:nvSpPr>
        <p:spPr/>
        <p:txBody>
          <a:bodyPr/>
          <a:lstStyle/>
          <a:p>
            <a:fld id="{9FC21C9C-839C-4BF9-AC05-6BB52AA9B538}" type="datetimeFigureOut">
              <a:rPr lang="en-US" smtClean="0">
                <a:solidFill>
                  <a:prstClr val="black">
                    <a:tint val="75000"/>
                  </a:prstClr>
                </a:solidFill>
              </a:rPr>
              <a:pPr/>
              <a:t>1/25/2015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7891C80-B72E-42FA-96DD-C35764FB13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9040144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95736" y="274639"/>
            <a:ext cx="6491064" cy="1143000"/>
          </a:xfrm>
        </p:spPr>
        <p:txBody>
          <a:bodyPr/>
          <a:lstStyle>
            <a:lvl1pPr algn="l">
              <a:defRPr>
                <a:solidFill>
                  <a:srgbClr val="3B4A1E"/>
                </a:solidFill>
              </a:defRPr>
            </a:lvl1pPr>
          </a:lstStyle>
          <a:p>
            <a:r>
              <a:rPr lang="en-US" dirty="0" smtClean="0"/>
              <a:t>Title</a:t>
            </a:r>
            <a:endParaRPr lang="en-US" dirty="0"/>
          </a:p>
        </p:txBody>
      </p:sp>
      <p:sp>
        <p:nvSpPr>
          <p:cNvPr id="3" name="Content Placeholder 2"/>
          <p:cNvSpPr>
            <a:spLocks noGrp="1"/>
          </p:cNvSpPr>
          <p:nvPr>
            <p:ph idx="1" hasCustomPrompt="1"/>
          </p:nvPr>
        </p:nvSpPr>
        <p:spPr>
          <a:xfrm>
            <a:off x="2195736" y="1600201"/>
            <a:ext cx="6491064" cy="4525963"/>
          </a:xfrm>
        </p:spPr>
        <p:txBody>
          <a:bodyPr/>
          <a:lstStyle>
            <a:lvl1pPr>
              <a:defRPr>
                <a:solidFill>
                  <a:srgbClr val="3B4A1E"/>
                </a:solidFill>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adipisicing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r>
              <a:rPr lang="en-US" dirty="0" smtClean="0"/>
              <a:t> </a:t>
            </a:r>
            <a:r>
              <a:rPr lang="en-US" dirty="0" err="1" smtClean="0"/>
              <a:t>labore</a:t>
            </a:r>
            <a:r>
              <a:rPr lang="en-US" dirty="0" smtClean="0"/>
              <a:t> et </a:t>
            </a:r>
            <a:r>
              <a:rPr lang="en-US" dirty="0" err="1" smtClean="0"/>
              <a:t>dolore</a:t>
            </a:r>
            <a:r>
              <a:rPr lang="en-US" dirty="0" smtClean="0"/>
              <a:t> magna </a:t>
            </a:r>
            <a:r>
              <a:rPr lang="en-US" dirty="0" err="1" smtClean="0"/>
              <a:t>aliqua</a:t>
            </a:r>
            <a:r>
              <a:rPr lang="en-US" dirty="0" smtClean="0"/>
              <a:t>.</a:t>
            </a:r>
            <a:endParaRPr lang="en-US" dirty="0"/>
          </a:p>
        </p:txBody>
      </p:sp>
      <p:sp>
        <p:nvSpPr>
          <p:cNvPr id="4" name="Date Placeholder 3"/>
          <p:cNvSpPr>
            <a:spLocks noGrp="1"/>
          </p:cNvSpPr>
          <p:nvPr>
            <p:ph type="dt" sz="half" idx="10"/>
          </p:nvPr>
        </p:nvSpPr>
        <p:spPr/>
        <p:txBody>
          <a:bodyPr/>
          <a:lstStyle/>
          <a:p>
            <a:fld id="{9FC21C9C-839C-4BF9-AC05-6BB52AA9B538}" type="datetimeFigureOut">
              <a:rPr lang="en-US" smtClean="0">
                <a:solidFill>
                  <a:prstClr val="black">
                    <a:tint val="75000"/>
                  </a:prstClr>
                </a:solidFill>
              </a:rPr>
              <a:pPr/>
              <a:t>1/25/2015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7891C80-B72E-42FA-96DD-C35764FB13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508169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2 -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smtClean="0"/>
              <a:t>Title</a:t>
            </a:r>
            <a:endParaRPr lang="en-US" dirty="0"/>
          </a:p>
        </p:txBody>
      </p:sp>
      <p:sp>
        <p:nvSpPr>
          <p:cNvPr id="3" name="Content Placeholder 2"/>
          <p:cNvSpPr>
            <a:spLocks noGrp="1"/>
          </p:cNvSpPr>
          <p:nvPr>
            <p:ph idx="1" hasCustomPrompt="1"/>
          </p:nvPr>
        </p:nvSpPr>
        <p:spPr>
          <a:xfrm>
            <a:off x="457200" y="1796821"/>
            <a:ext cx="8229600" cy="4329345"/>
          </a:xfrm>
        </p:spPr>
        <p:txBody>
          <a:bodyPr/>
          <a:lstStyle>
            <a:lvl1pPr marL="0" indent="0" algn="ctr">
              <a:buNone/>
              <a:defRPr>
                <a:solidFill>
                  <a:schemeClr val="bg1"/>
                </a:solidFill>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adipisicing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r>
              <a:rPr lang="en-US" dirty="0" smtClean="0"/>
              <a:t> </a:t>
            </a:r>
            <a:r>
              <a:rPr lang="en-US" dirty="0" err="1" smtClean="0"/>
              <a:t>labore</a:t>
            </a:r>
            <a:r>
              <a:rPr lang="en-US" dirty="0" smtClean="0"/>
              <a:t> et </a:t>
            </a:r>
            <a:r>
              <a:rPr lang="en-US" dirty="0" err="1" smtClean="0"/>
              <a:t>dolore</a:t>
            </a:r>
            <a:r>
              <a:rPr lang="en-US" dirty="0" smtClean="0"/>
              <a:t> magna </a:t>
            </a:r>
            <a:r>
              <a:rPr lang="en-US" dirty="0" err="1" smtClean="0"/>
              <a:t>aliqua</a:t>
            </a:r>
            <a:r>
              <a:rPr lang="en-US" dirty="0" smtClean="0"/>
              <a:t>.</a:t>
            </a:r>
            <a:endParaRPr lang="en-US" dirty="0"/>
          </a:p>
        </p:txBody>
      </p:sp>
      <p:sp>
        <p:nvSpPr>
          <p:cNvPr id="4" name="Date Placeholder 3"/>
          <p:cNvSpPr>
            <a:spLocks noGrp="1"/>
          </p:cNvSpPr>
          <p:nvPr>
            <p:ph type="dt" sz="half" idx="10"/>
          </p:nvPr>
        </p:nvSpPr>
        <p:spPr/>
        <p:txBody>
          <a:bodyPr/>
          <a:lstStyle/>
          <a:p>
            <a:fld id="{9FC21C9C-839C-4BF9-AC05-6BB52AA9B538}" type="datetimeFigureOut">
              <a:rPr lang="en-US" smtClean="0">
                <a:solidFill>
                  <a:prstClr val="black">
                    <a:tint val="75000"/>
                  </a:prstClr>
                </a:solidFill>
              </a:rPr>
              <a:pPr/>
              <a:t>1/25/2015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7891C80-B72E-42FA-96DD-C35764FB13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8298921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3 -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smtClean="0"/>
              <a:t>Title</a:t>
            </a:r>
            <a:endParaRPr lang="en-US" dirty="0"/>
          </a:p>
        </p:txBody>
      </p:sp>
      <p:sp>
        <p:nvSpPr>
          <p:cNvPr id="3" name="Content Placeholder 2"/>
          <p:cNvSpPr>
            <a:spLocks noGrp="1"/>
          </p:cNvSpPr>
          <p:nvPr>
            <p:ph idx="1" hasCustomPrompt="1"/>
          </p:nvPr>
        </p:nvSpPr>
        <p:spPr>
          <a:xfrm>
            <a:off x="457200" y="1796821"/>
            <a:ext cx="8229600" cy="4329345"/>
          </a:xfrm>
        </p:spPr>
        <p:txBody>
          <a:bodyPr/>
          <a:lstStyle>
            <a:lvl1pPr marL="0" indent="0" algn="ctr">
              <a:buNone/>
              <a:defRPr>
                <a:solidFill>
                  <a:schemeClr val="bg1"/>
                </a:solidFill>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adipisicing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r>
              <a:rPr lang="en-US" dirty="0" smtClean="0"/>
              <a:t> </a:t>
            </a:r>
            <a:r>
              <a:rPr lang="en-US" dirty="0" err="1" smtClean="0"/>
              <a:t>labore</a:t>
            </a:r>
            <a:r>
              <a:rPr lang="en-US" dirty="0" smtClean="0"/>
              <a:t> et </a:t>
            </a:r>
            <a:r>
              <a:rPr lang="en-US" dirty="0" err="1" smtClean="0"/>
              <a:t>dolore</a:t>
            </a:r>
            <a:r>
              <a:rPr lang="en-US" dirty="0" smtClean="0"/>
              <a:t> magna </a:t>
            </a:r>
            <a:r>
              <a:rPr lang="en-US" dirty="0" err="1" smtClean="0"/>
              <a:t>aliqua</a:t>
            </a:r>
            <a:r>
              <a:rPr lang="en-US" dirty="0" smtClean="0"/>
              <a:t>.</a:t>
            </a:r>
            <a:endParaRPr lang="en-US" dirty="0"/>
          </a:p>
        </p:txBody>
      </p:sp>
      <p:sp>
        <p:nvSpPr>
          <p:cNvPr id="4" name="Date Placeholder 3"/>
          <p:cNvSpPr>
            <a:spLocks noGrp="1"/>
          </p:cNvSpPr>
          <p:nvPr>
            <p:ph type="dt" sz="half" idx="10"/>
          </p:nvPr>
        </p:nvSpPr>
        <p:spPr/>
        <p:txBody>
          <a:bodyPr/>
          <a:lstStyle/>
          <a:p>
            <a:fld id="{9FC21C9C-839C-4BF9-AC05-6BB52AA9B538}" type="datetimeFigureOut">
              <a:rPr lang="en-US" smtClean="0">
                <a:solidFill>
                  <a:prstClr val="black">
                    <a:tint val="75000"/>
                  </a:prstClr>
                </a:solidFill>
              </a:rPr>
              <a:pPr/>
              <a:t>1/25/2015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7891C80-B72E-42FA-96DD-C35764FB13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287163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ub, Content and Taglline">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8832056" y="15144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pPr eaLnBrk="0" hangingPunct="0">
              <a:lnSpc>
                <a:spcPts val="1350"/>
              </a:lnSpc>
            </a:pPr>
            <a:endParaRPr lang="en-US" altLang="en-US" sz="1100" b="1" dirty="0">
              <a:solidFill>
                <a:prstClr val="black"/>
              </a:solidFill>
            </a:endParaRPr>
          </a:p>
        </p:txBody>
      </p:sp>
      <p:sp>
        <p:nvSpPr>
          <p:cNvPr id="8" name="TextBox 7"/>
          <p:cNvSpPr txBox="1">
            <a:spLocks noChangeArrowheads="1"/>
          </p:cNvSpPr>
          <p:nvPr userDrawn="1"/>
        </p:nvSpPr>
        <p:spPr bwMode="auto">
          <a:xfrm>
            <a:off x="954881" y="6350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defTabSz="457200" fontAlgn="base">
              <a:spcBef>
                <a:spcPct val="0"/>
              </a:spcBef>
              <a:spcAft>
                <a:spcPct val="0"/>
              </a:spcAft>
              <a:defRPr>
                <a:solidFill>
                  <a:schemeClr val="tx1"/>
                </a:solidFill>
                <a:latin typeface="Arial" pitchFamily="34" charset="0"/>
                <a:ea typeface="ＭＳ Ｐゴシック" pitchFamily="34" charset="-128"/>
              </a:defRPr>
            </a:lvl6pPr>
            <a:lvl7pPr marL="2971800" indent="-228600" defTabSz="457200" fontAlgn="base">
              <a:spcBef>
                <a:spcPct val="0"/>
              </a:spcBef>
              <a:spcAft>
                <a:spcPct val="0"/>
              </a:spcAft>
              <a:defRPr>
                <a:solidFill>
                  <a:schemeClr val="tx1"/>
                </a:solidFill>
                <a:latin typeface="Arial" pitchFamily="34" charset="0"/>
                <a:ea typeface="ＭＳ Ｐゴシック" pitchFamily="34" charset="-128"/>
              </a:defRPr>
            </a:lvl7pPr>
            <a:lvl8pPr marL="3429000" indent="-228600" defTabSz="457200" fontAlgn="base">
              <a:spcBef>
                <a:spcPct val="0"/>
              </a:spcBef>
              <a:spcAft>
                <a:spcPct val="0"/>
              </a:spcAft>
              <a:defRPr>
                <a:solidFill>
                  <a:schemeClr val="tx1"/>
                </a:solidFill>
                <a:latin typeface="Arial" pitchFamily="34" charset="0"/>
                <a:ea typeface="ＭＳ Ｐゴシック" pitchFamily="34" charset="-128"/>
              </a:defRPr>
            </a:lvl8pPr>
            <a:lvl9pPr marL="3886200" indent="-228600" defTabSz="457200" fontAlgn="base">
              <a:spcBef>
                <a:spcPct val="0"/>
              </a:spcBef>
              <a:spcAft>
                <a:spcPct val="0"/>
              </a:spcAft>
              <a:defRPr>
                <a:solidFill>
                  <a:schemeClr val="tx1"/>
                </a:solidFill>
                <a:latin typeface="Arial" pitchFamily="34" charset="0"/>
                <a:ea typeface="ＭＳ Ｐゴシック" pitchFamily="34" charset="-128"/>
              </a:defRPr>
            </a:lvl9pPr>
          </a:lstStyle>
          <a:p>
            <a:pPr eaLnBrk="0" hangingPunct="0">
              <a:lnSpc>
                <a:spcPts val="1350"/>
              </a:lnSpc>
            </a:pPr>
            <a:endParaRPr lang="en-US" altLang="en-US" sz="1100" b="1" dirty="0">
              <a:solidFill>
                <a:prstClr val="black"/>
              </a:solidFill>
            </a:endParaRPr>
          </a:p>
        </p:txBody>
      </p:sp>
      <p:sp>
        <p:nvSpPr>
          <p:cNvPr id="7" name="Title 1"/>
          <p:cNvSpPr>
            <a:spLocks noGrp="1"/>
          </p:cNvSpPr>
          <p:nvPr>
            <p:ph type="title"/>
          </p:nvPr>
        </p:nvSpPr>
        <p:spPr>
          <a:xfrm>
            <a:off x="685801" y="682627"/>
            <a:ext cx="7772400" cy="369332"/>
          </a:xfrm>
        </p:spPr>
        <p:txBody>
          <a:bodyPr/>
          <a:lstStyle>
            <a:lvl1pPr>
              <a:defRPr/>
            </a:lvl1pPr>
          </a:lstStyle>
          <a:p>
            <a:r>
              <a:rPr lang="en-US" smtClean="0"/>
              <a:t>Click to edit Master title style</a:t>
            </a:r>
            <a:endParaRPr lang="en-US" dirty="0"/>
          </a:p>
        </p:txBody>
      </p:sp>
      <p:sp>
        <p:nvSpPr>
          <p:cNvPr id="9" name="Content Placeholder 21"/>
          <p:cNvSpPr>
            <a:spLocks noGrp="1"/>
          </p:cNvSpPr>
          <p:nvPr>
            <p:ph sz="quarter" idx="18"/>
          </p:nvPr>
        </p:nvSpPr>
        <p:spPr>
          <a:xfrm>
            <a:off x="914401" y="1828800"/>
            <a:ext cx="7315200"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0" name="Text Placeholder 9"/>
          <p:cNvSpPr>
            <a:spLocks noGrp="1"/>
          </p:cNvSpPr>
          <p:nvPr>
            <p:ph type="body" sz="quarter" idx="16"/>
          </p:nvPr>
        </p:nvSpPr>
        <p:spPr>
          <a:xfrm>
            <a:off x="685801" y="1097310"/>
            <a:ext cx="7772400" cy="276999"/>
          </a:xfrm>
        </p:spPr>
        <p:txBody>
          <a:bodyPr rtlCol="0">
            <a:spAutoFit/>
          </a:bodyPr>
          <a:lstStyle>
            <a:lvl1pPr marL="0" indent="0" algn="l" defTabSz="342900" rtl="0" eaLnBrk="1" latinLnBrk="0" hangingPunct="1">
              <a:lnSpc>
                <a:spcPct val="100000"/>
              </a:lnSpc>
              <a:spcBef>
                <a:spcPct val="0"/>
              </a:spcBef>
              <a:spcAft>
                <a:spcPts val="0"/>
              </a:spcAft>
              <a:buNone/>
              <a:defRPr lang="en-US" sz="1200" b="1" kern="1200" dirty="0" smtClean="0">
                <a:solidFill>
                  <a:srgbClr val="94E6FF"/>
                </a:solidFill>
                <a:latin typeface="+mj-lt"/>
                <a:ea typeface="+mj-ea"/>
                <a:cs typeface="Arial"/>
              </a:defRPr>
            </a:lvl1pPr>
            <a:lvl2pPr algn="l" defTabSz="342900" rtl="0" eaLnBrk="1" latinLnBrk="0" hangingPunct="1">
              <a:lnSpc>
                <a:spcPct val="100000"/>
              </a:lnSpc>
              <a:spcBef>
                <a:spcPct val="0"/>
              </a:spcBef>
              <a:buNone/>
              <a:defRPr lang="en-US" sz="1800" b="1" kern="1200" dirty="0" smtClean="0">
                <a:solidFill>
                  <a:schemeClr val="tx1"/>
                </a:solidFill>
                <a:latin typeface="+mj-lt"/>
                <a:ea typeface="+mj-ea"/>
                <a:cs typeface="Arial"/>
              </a:defRPr>
            </a:lvl2pPr>
            <a:lvl3pPr algn="l" defTabSz="342900" rtl="0" eaLnBrk="1" latinLnBrk="0" hangingPunct="1">
              <a:lnSpc>
                <a:spcPct val="100000"/>
              </a:lnSpc>
              <a:spcBef>
                <a:spcPct val="0"/>
              </a:spcBef>
              <a:buNone/>
              <a:defRPr lang="en-US" sz="1800" b="1" kern="1200" dirty="0" smtClean="0">
                <a:solidFill>
                  <a:schemeClr val="tx1"/>
                </a:solidFill>
                <a:latin typeface="+mj-lt"/>
                <a:ea typeface="+mj-ea"/>
                <a:cs typeface="Arial"/>
              </a:defRPr>
            </a:lvl3pPr>
            <a:lvl4pPr algn="l" defTabSz="342900" rtl="0" eaLnBrk="1" latinLnBrk="0" hangingPunct="1">
              <a:lnSpc>
                <a:spcPct val="100000"/>
              </a:lnSpc>
              <a:spcBef>
                <a:spcPct val="0"/>
              </a:spcBef>
              <a:buNone/>
              <a:defRPr lang="en-US" sz="1800" b="1" kern="1200" dirty="0" smtClean="0">
                <a:solidFill>
                  <a:schemeClr val="tx1"/>
                </a:solidFill>
                <a:latin typeface="+mj-lt"/>
                <a:ea typeface="+mj-ea"/>
                <a:cs typeface="Arial"/>
              </a:defRPr>
            </a:lvl4pPr>
            <a:lvl5pPr algn="l" defTabSz="342900" rtl="0" eaLnBrk="1" latinLnBrk="0" hangingPunct="1">
              <a:lnSpc>
                <a:spcPct val="100000"/>
              </a:lnSpc>
              <a:spcBef>
                <a:spcPct val="0"/>
              </a:spcBef>
              <a:buNone/>
              <a:defRPr lang="en-US" sz="1800" b="1" kern="1200" dirty="0" smtClean="0">
                <a:solidFill>
                  <a:schemeClr val="tx1"/>
                </a:solidFill>
                <a:latin typeface="+mj-lt"/>
                <a:ea typeface="+mj-ea"/>
                <a:cs typeface="Arial"/>
              </a:defRPr>
            </a:lvl5pPr>
          </a:lstStyle>
          <a:p>
            <a:pPr lvl="0"/>
            <a:r>
              <a:rPr lang="en-US" smtClean="0"/>
              <a:t>Click to edit Master text styles</a:t>
            </a:r>
          </a:p>
        </p:txBody>
      </p:sp>
      <p:sp>
        <p:nvSpPr>
          <p:cNvPr id="12" name="Text Placeholder 25"/>
          <p:cNvSpPr>
            <a:spLocks noGrp="1"/>
          </p:cNvSpPr>
          <p:nvPr>
            <p:ph type="body" sz="quarter" idx="20"/>
          </p:nvPr>
        </p:nvSpPr>
        <p:spPr>
          <a:xfrm>
            <a:off x="685801" y="6139190"/>
            <a:ext cx="7772400" cy="261610"/>
          </a:xfrm>
        </p:spPr>
        <p:txBody>
          <a:bodyPr anchor="b">
            <a:spAutoFit/>
          </a:bodyPr>
          <a:lstStyle>
            <a:lvl1pPr marL="0" indent="0" algn="r">
              <a:spcBef>
                <a:spcPts val="0"/>
              </a:spcBef>
              <a:spcAft>
                <a:spcPts val="0"/>
              </a:spcAft>
              <a:buNone/>
              <a:defRPr sz="1100" b="0" i="1" baseline="0">
                <a:solidFill>
                  <a:schemeClr val="tx2"/>
                </a:solidFill>
              </a:defRPr>
            </a:lvl1pPr>
            <a:lvl2pPr marL="0" indent="0" algn="r">
              <a:buNone/>
              <a:defRPr sz="1200"/>
            </a:lvl2pPr>
            <a:lvl3pPr marL="0" indent="0" algn="r">
              <a:buNone/>
              <a:defRPr sz="1200"/>
            </a:lvl3pPr>
            <a:lvl4pPr marL="0" indent="0" algn="r">
              <a:buNone/>
              <a:defRPr sz="1200"/>
            </a:lvl4pPr>
            <a:lvl5pPr marL="0" indent="0" algn="r">
              <a:buNone/>
              <a:defRPr sz="1200"/>
            </a:lvl5pPr>
          </a:lstStyle>
          <a:p>
            <a:pPr lvl="0"/>
            <a:r>
              <a:rPr lang="en-US" smtClean="0"/>
              <a:t>Click to edit Master text styles</a:t>
            </a:r>
          </a:p>
        </p:txBody>
      </p:sp>
      <p:sp>
        <p:nvSpPr>
          <p:cNvPr id="11" name="Footer Placeholder 1"/>
          <p:cNvSpPr>
            <a:spLocks noGrp="1"/>
          </p:cNvSpPr>
          <p:nvPr>
            <p:ph type="ftr" sz="quarter" idx="21"/>
          </p:nvPr>
        </p:nvSpPr>
        <p:spPr/>
        <p:txBody>
          <a:bodyPr/>
          <a:lstStyle>
            <a:lvl1pPr>
              <a:defRPr/>
            </a:lvl1pPr>
          </a:lstStyle>
          <a:p>
            <a:pPr>
              <a:defRPr/>
            </a:pPr>
            <a:r>
              <a:rPr lang="en-US" dirty="0">
                <a:solidFill>
                  <a:prstClr val="black">
                    <a:tint val="75000"/>
                  </a:prstClr>
                </a:solidFill>
              </a:rPr>
              <a:t>ArcGIS </a:t>
            </a:r>
            <a:r>
              <a:rPr lang="en-US" dirty="0" err="1">
                <a:solidFill>
                  <a:prstClr val="black">
                    <a:tint val="75000"/>
                  </a:prstClr>
                </a:solidFill>
              </a:rPr>
              <a:t>GeoEvent</a:t>
            </a:r>
            <a:r>
              <a:rPr lang="en-US" dirty="0">
                <a:solidFill>
                  <a:prstClr val="black">
                    <a:tint val="75000"/>
                  </a:prstClr>
                </a:solidFill>
              </a:rPr>
              <a:t> Extension for Server - An Introduction</a:t>
            </a:r>
          </a:p>
        </p:txBody>
      </p:sp>
    </p:spTree>
    <p:extLst>
      <p:ext uri="{BB962C8B-B14F-4D97-AF65-F5344CB8AC3E}">
        <p14:creationId xmlns:p14="http://schemas.microsoft.com/office/powerpoint/2010/main" val="35555073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85B8D6-4C2C-45B7-90DC-9435E928747F}" type="datetimeFigureOut">
              <a:rPr lang="en-US" smtClean="0"/>
              <a:t>1/25/2015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142836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85B8D6-4C2C-45B7-90DC-9435E928747F}" type="datetimeFigureOut">
              <a:rPr lang="en-US" smtClean="0"/>
              <a:t>1/25/2015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3056053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85B8D6-4C2C-45B7-90DC-9435E928747F}" type="datetimeFigureOut">
              <a:rPr lang="en-US" smtClean="0"/>
              <a:t>1/25/2015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76133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85B8D6-4C2C-45B7-90DC-9435E928747F}" type="datetimeFigureOut">
              <a:rPr lang="en-US" smtClean="0"/>
              <a:t>1/25/2015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282603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5B8D6-4C2C-45B7-90DC-9435E928747F}" type="datetimeFigureOut">
              <a:rPr lang="en-US" smtClean="0"/>
              <a:t>1/25/2015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936304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5B8D6-4C2C-45B7-90DC-9435E928747F}" type="datetimeFigureOut">
              <a:rPr lang="en-US" smtClean="0"/>
              <a:t>1/25/2015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107532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5B8D6-4C2C-45B7-90DC-9435E928747F}" type="datetimeFigureOut">
              <a:rPr lang="en-US" smtClean="0"/>
              <a:t>1/25/2015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DC6021-A394-4949-A094-AE19D3C5B1CB}" type="slidenum">
              <a:rPr lang="en-US" smtClean="0"/>
              <a:t>‹#›</a:t>
            </a:fld>
            <a:endParaRPr lang="en-US"/>
          </a:p>
        </p:txBody>
      </p:sp>
    </p:spTree>
    <p:extLst>
      <p:ext uri="{BB962C8B-B14F-4D97-AF65-F5344CB8AC3E}">
        <p14:creationId xmlns:p14="http://schemas.microsoft.com/office/powerpoint/2010/main" val="13030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85B8D6-4C2C-45B7-90DC-9435E928747F}" type="datetimeFigureOut">
              <a:rPr lang="en-US" smtClean="0"/>
              <a:t>1/25/2015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C6021-A394-4949-A094-AE19D3C5B1CB}" type="slidenum">
              <a:rPr lang="en-US" smtClean="0"/>
              <a:t>‹#›</a:t>
            </a:fld>
            <a:endParaRPr lang="en-US"/>
          </a:p>
        </p:txBody>
      </p:sp>
    </p:spTree>
    <p:extLst>
      <p:ext uri="{BB962C8B-B14F-4D97-AF65-F5344CB8AC3E}">
        <p14:creationId xmlns:p14="http://schemas.microsoft.com/office/powerpoint/2010/main" val="1288566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29863-D77D-4E6E-844B-544D37CDA0B4}" type="datetimeFigureOut">
              <a:rPr lang="en-US" smtClean="0">
                <a:solidFill>
                  <a:prstClr val="black">
                    <a:tint val="75000"/>
                  </a:prstClr>
                </a:solidFill>
              </a:rPr>
              <a:pPr/>
              <a:t>1/25/2015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C77A0-73BC-466D-BD82-647BED78C9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8807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C21C9C-839C-4BF9-AC05-6BB52AA9B538}" type="datetimeFigureOut">
              <a:rPr lang="en-US" smtClean="0">
                <a:solidFill>
                  <a:prstClr val="black">
                    <a:tint val="75000"/>
                  </a:prstClr>
                </a:solidFill>
              </a:rPr>
              <a:pPr/>
              <a:t>1/25/2015</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91C80-B72E-42FA-96DD-C35764FB13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971062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cumberlandurisa.org/index.html"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www.eventbrite.com/e/cumberland-chapter-of-urisa-2015-annual-meeting-registration-15178994782?ref=ebt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imap.maryland.opendata.arcgis.com/"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kygeonet.ky.gov/"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kygisserver.ky.gov/geoportal/catalog/main/home.page" TargetMode="External"/><Relationship Id="rId5" Type="http://schemas.openxmlformats.org/officeDocument/2006/relationships/image" Target="../media/image2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kygovmaps.kygeonet.opendata.arcgis.com/"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kygovmaps.kygeonet.opendata.arcgis.com/datasets/8aa43965adaf409e8966c6c16c79971c_0"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hyperlink" Target="http://wiki.opengovdata.org/index.php/Talk:OpenDataPrinciples/non-proprietary" TargetMode="External"/><Relationship Id="rId13" Type="http://schemas.openxmlformats.org/officeDocument/2006/relationships/image" Target="../media/image9.png"/><Relationship Id="rId3" Type="http://schemas.openxmlformats.org/officeDocument/2006/relationships/hyperlink" Target="http://wiki.opengovdata.org/index.php/Talk:OpenDataPrinciples/primary" TargetMode="External"/><Relationship Id="rId7" Type="http://schemas.openxmlformats.org/officeDocument/2006/relationships/hyperlink" Target="http://wiki.opengovdata.org/index.php/Talk:OpenDataPrinciples/non-discriminatory" TargetMode="External"/><Relationship Id="rId12" Type="http://schemas.openxmlformats.org/officeDocument/2006/relationships/image" Target="../media/image8.png"/><Relationship Id="rId2" Type="http://schemas.openxmlformats.org/officeDocument/2006/relationships/hyperlink" Target="http://wiki.opengovdata.org/index.php/Talk:OpenDataPrinciples/complete" TargetMode="External"/><Relationship Id="rId1" Type="http://schemas.openxmlformats.org/officeDocument/2006/relationships/slideLayout" Target="../slideLayouts/slideLayout13.xml"/><Relationship Id="rId6" Type="http://schemas.openxmlformats.org/officeDocument/2006/relationships/hyperlink" Target="http://wiki.opengovdata.org/index.php/Talk:OpenDataPrinciples/machine_processable" TargetMode="External"/><Relationship Id="rId11" Type="http://schemas.openxmlformats.org/officeDocument/2006/relationships/image" Target="../media/image7.png"/><Relationship Id="rId5" Type="http://schemas.openxmlformats.org/officeDocument/2006/relationships/hyperlink" Target="http://wiki.opengovdata.org/index.php/Talk:OpenDataPrinciples/accessible" TargetMode="External"/><Relationship Id="rId10" Type="http://schemas.openxmlformats.org/officeDocument/2006/relationships/hyperlink" Target="http://opengovdata.org/" TargetMode="External"/><Relationship Id="rId4" Type="http://schemas.openxmlformats.org/officeDocument/2006/relationships/hyperlink" Target="http://wiki.opengovdata.org/index.php/Talk:OpenDataPrinciples/timely" TargetMode="External"/><Relationship Id="rId9" Type="http://schemas.openxmlformats.org/officeDocument/2006/relationships/hyperlink" Target="http://wiki.opengovdata.org/index.php/Talk:OpenDataPrinciples/license-fre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hyperlink" Target="http://kyraster.ky.gov/arcgis/rest/services/ElevationServices/Ky_DEM_KYAPED_5FT_ShadedRelief/ImageServer"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opendefinition.org/od/" TargetMode="Externa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hyperlink" Target="http://kygeonet.ky.gov/govmaps/KyStoryMapsGallery/"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hyperlink" Target="http://kygeonet.ky.gov/StoryMaps/KyFromAboveElevation/"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hyperlink" Target="http://kygeonet.ky.gov/StoryMaps/KyBourbonTrailCraftTour/" TargetMode="Externa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png"/><Relationship Id="rId18" Type="http://schemas.openxmlformats.org/officeDocument/2006/relationships/hyperlink" Target="https://www.google.com/url?sa=i&amp;rct=j&amp;q=&amp;esrc=s&amp;frm=1&amp;source=images&amp;cd=&amp;cad=rja&amp;uact=8&amp;ved=0CAcQjRw&amp;url=https://www.iconfinder.com/icons/71334/globe_icon&amp;ei=NLCuVP7jEImZNveAgrAM&amp;psig=AFQjCNHnh5JWWhPx6oYF7uiEnbSexoyB9g&amp;ust=1420820899869079" TargetMode="External"/><Relationship Id="rId26" Type="http://schemas.openxmlformats.org/officeDocument/2006/relationships/image" Target="../media/image46.png"/><Relationship Id="rId3" Type="http://schemas.openxmlformats.org/officeDocument/2006/relationships/image" Target="../media/image8.png"/><Relationship Id="rId21" Type="http://schemas.openxmlformats.org/officeDocument/2006/relationships/hyperlink" Target="http://www.google.com/url?sa=i&amp;rct=j&amp;q=&amp;esrc=s&amp;frm=1&amp;source=images&amp;cd=&amp;cad=rja&amp;uact=8&amp;ved=0CAcQjRw&amp;url=http://blogs.sap.com/innovation/big-data/what-is-hadoop-018605&amp;ei=2bCuVP6DMIajgwSgvYTwCA&amp;psig=AFQjCNF2p8MKmyzPw1p3uSYjnnm60MJmEg&amp;ust=1420821075931159" TargetMode="External"/><Relationship Id="rId34" Type="http://schemas.openxmlformats.org/officeDocument/2006/relationships/hyperlink" Target="http://www.google.com/url?sa=i&amp;rct=j&amp;q=&amp;esrc=s&amp;frm=1&amp;source=images&amp;cd=&amp;cad=rja&amp;uact=8&amp;ved=0CAcQjRw&amp;url=http://www.aplisoft.com.mx/outsourcing.html&amp;ei=vtiuVIjpBMi-ggTGi4DABQ&amp;psig=AFQjCNEICdzbY07U-SEgar0CL8oXCBVtJQ&amp;ust=1420831269155749" TargetMode="External"/><Relationship Id="rId7" Type="http://schemas.openxmlformats.org/officeDocument/2006/relationships/hyperlink" Target="http://www.google.com/url?sa=i&amp;rct=j&amp;q=&amp;esrc=s&amp;frm=1&amp;source=images&amp;cd=&amp;cad=rja&amp;uact=8&amp;ved=0CAcQjRw&amp;url=http://cristalconsultancygroup.com/adserving/third-party-ad-serving-tracking-a-single-user-across-multiple-browsers-on-the-same-device/&amp;ei=NbeuVLj5H4KxggS5xYKQAQ&amp;psig=AFQjCNH7BY_xhetKVf4ixDdpSr85M4kFWg&amp;ust=1420822668100096" TargetMode="External"/><Relationship Id="rId12" Type="http://schemas.openxmlformats.org/officeDocument/2006/relationships/hyperlink" Target="http://www.google.com/url?sa=i&amp;rct=j&amp;q=&amp;esrc=s&amp;frm=1&amp;source=images&amp;cd=&amp;cad=rja&amp;uact=8&amp;ved=0CAcQjRw&amp;url=http://www.iconarchive.com/show/gis-gps-map-icons-by-icons-land/Layers-icon.html&amp;ei=2quuVMiFDoKUNrvYgKgC&amp;psig=AFQjCNE50Bz1Z4WoFQ1ay8tbLUJHF3kuDA&amp;ust=1420819793691927" TargetMode="External"/><Relationship Id="rId17" Type="http://schemas.microsoft.com/office/2007/relationships/hdphoto" Target="../media/hdphoto3.wdp"/><Relationship Id="rId25" Type="http://schemas.openxmlformats.org/officeDocument/2006/relationships/hyperlink" Target="http://www.google.com/url?sa=i&amp;rct=j&amp;q=&amp;esrc=s&amp;frm=1&amp;source=images&amp;cd=&amp;cad=rja&amp;uact=8&amp;ved=0CAcQjRw&amp;url=http://www.softicons.com/social-media-icons/brushed-metal-icons-by-mebaze/dashboard-1-icon&amp;ei=I72uVMbIAserggTKrIGgAw&amp;psig=AFQjCNH7Nto7GBAkeZ6xCYS_g3bLvBPefQ&amp;ust=1420823718052393" TargetMode="External"/><Relationship Id="rId33" Type="http://schemas.openxmlformats.org/officeDocument/2006/relationships/image" Target="../media/image47.png"/><Relationship Id="rId38" Type="http://schemas.openxmlformats.org/officeDocument/2006/relationships/image" Target="../media/image49.png"/><Relationship Id="rId2" Type="http://schemas.openxmlformats.org/officeDocument/2006/relationships/image" Target="../media/image7.png"/><Relationship Id="rId16" Type="http://schemas.openxmlformats.org/officeDocument/2006/relationships/image" Target="../media/image42.png"/><Relationship Id="rId20" Type="http://schemas.microsoft.com/office/2007/relationships/hdphoto" Target="../media/hdphoto4.wdp"/><Relationship Id="rId29" Type="http://schemas.openxmlformats.org/officeDocument/2006/relationships/diagramQuickStyle" Target="../diagrams/quickStyle1.xml"/><Relationship Id="rId1" Type="http://schemas.openxmlformats.org/officeDocument/2006/relationships/slideLayout" Target="../slideLayouts/slideLayout26.xml"/><Relationship Id="rId6" Type="http://schemas.openxmlformats.org/officeDocument/2006/relationships/image" Target="../media/image38.png"/><Relationship Id="rId11" Type="http://schemas.microsoft.com/office/2007/relationships/hdphoto" Target="../media/hdphoto1.wdp"/><Relationship Id="rId24" Type="http://schemas.openxmlformats.org/officeDocument/2006/relationships/image" Target="../media/image45.png"/><Relationship Id="rId32" Type="http://schemas.openxmlformats.org/officeDocument/2006/relationships/hyperlink" Target="https://www.google.com/url?sa=i&amp;rct=j&amp;q=&amp;esrc=s&amp;frm=1&amp;source=images&amp;cd=&amp;cad=rja&amp;uact=8&amp;ved=0CAcQjRw&amp;url=https://www.iconfinder.com/icons/10860/badge_feed_rss_rss_feed_icon&amp;ei=ldauVPT1NYeegwT42oDoCA&amp;psig=AFQjCNGiPlps0cPZj10tihpVg8N_7-GNBw&amp;ust=1420830708309321" TargetMode="External"/><Relationship Id="rId37" Type="http://schemas.openxmlformats.org/officeDocument/2006/relationships/hyperlink" Target="http://www.google.com/url?sa=i&amp;rct=j&amp;q=&amp;esrc=s&amp;frm=1&amp;source=images&amp;cd=&amp;cad=rja&amp;uact=8&amp;ved=0CAcQjRw&amp;url=http://www.zonkafeedback.com/paper-feedback-forms-vs-feedback-forms-on-tablets/&amp;ei=9N2uVNKKEcecgwThoYBA&amp;bvm=bv.83134100,d.eXY&amp;psig=AFQjCNHzjbkFmAJpt5mn_LrzQliZR-c7Cw&amp;ust=1420832619143699" TargetMode="External"/><Relationship Id="rId5" Type="http://schemas.openxmlformats.org/officeDocument/2006/relationships/hyperlink" Target="http://www.google.com/url?sa=i&amp;rct=j&amp;q=&amp;esrc=s&amp;frm=1&amp;source=images&amp;cd=&amp;cad=rja&amp;uact=8&amp;ved=0CAcQjRw&amp;url=http://pixgood.com/internet-users-icon.html&amp;ei=urauVLutD8SWNqfCg7gI&amp;psig=AFQjCNGdGWWesVrgXWcYuLxvzGnYVRqb7Q&amp;ust=1420822503003272" TargetMode="External"/><Relationship Id="rId15" Type="http://schemas.openxmlformats.org/officeDocument/2006/relationships/hyperlink" Target="http://www.google.com/url?sa=i&amp;rct=j&amp;q=&amp;esrc=s&amp;frm=1&amp;source=images&amp;cd=&amp;cad=rja&amp;uact=8&amp;ved=0CAcQjRw&amp;url=http://www.iconsdb.com/icon-sets/web-2-orange-2-icons/map-marker-icon.html&amp;ei=TK6uVLHsD4WcgwT_wYCIDw&amp;psig=AFQjCNHIRPqA_33EDIqiEKEDwZYZQVFNPQ&amp;ust=1420820287187401" TargetMode="External"/><Relationship Id="rId23" Type="http://schemas.openxmlformats.org/officeDocument/2006/relationships/hyperlink" Target="http://www.google.com/url?sa=i&amp;rct=j&amp;q=&amp;esrc=s&amp;frm=1&amp;source=images&amp;cd=&amp;cad=rja&amp;uact=8&amp;ved=0CAcQjRw&amp;url=http://www.slideshare.net/TableauSoftware&amp;ei=p7GuVIGRHIHpgwSuxIPoDg&amp;psig=AFQjCNF1PRXXY7RXoh1F5D-Syw_yZAEt7Q&amp;ust=1420821276328750" TargetMode="External"/><Relationship Id="rId28" Type="http://schemas.openxmlformats.org/officeDocument/2006/relationships/diagramLayout" Target="../diagrams/layout1.xml"/><Relationship Id="rId36" Type="http://schemas.microsoft.com/office/2007/relationships/hdphoto" Target="../media/hdphoto5.wdp"/><Relationship Id="rId10" Type="http://schemas.openxmlformats.org/officeDocument/2006/relationships/image" Target="../media/image40.png"/><Relationship Id="rId19" Type="http://schemas.openxmlformats.org/officeDocument/2006/relationships/image" Target="../media/image43.png"/><Relationship Id="rId31" Type="http://schemas.microsoft.com/office/2007/relationships/diagramDrawing" Target="../diagrams/drawing1.xml"/><Relationship Id="rId4" Type="http://schemas.openxmlformats.org/officeDocument/2006/relationships/image" Target="../media/image9.png"/><Relationship Id="rId9" Type="http://schemas.openxmlformats.org/officeDocument/2006/relationships/hyperlink" Target="http://www.google.com/url?sa=i&amp;rct=j&amp;q=&amp;esrc=s&amp;frm=1&amp;source=images&amp;cd=&amp;cad=rja&amp;uact=8&amp;ved=0CAcQjRw&amp;url=http://dryicons.com/icon/blue-extended-icons-set/globe-process/&amp;ei=bKuuVLy-AYyhNozvg_AL&amp;psig=AFQjCNEgaYOc2VKvblaBMOKPrWJg-XKfew&amp;ust=1420819558801001" TargetMode="External"/><Relationship Id="rId14" Type="http://schemas.microsoft.com/office/2007/relationships/hdphoto" Target="../media/hdphoto2.wdp"/><Relationship Id="rId22" Type="http://schemas.openxmlformats.org/officeDocument/2006/relationships/image" Target="../media/image44.jpeg"/><Relationship Id="rId27" Type="http://schemas.openxmlformats.org/officeDocument/2006/relationships/diagramData" Target="../diagrams/data1.xml"/><Relationship Id="rId30" Type="http://schemas.openxmlformats.org/officeDocument/2006/relationships/diagramColors" Target="../diagrams/colors1.xml"/><Relationship Id="rId35"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hyperlink" Target="http://gis.ky.gov/" TargetMode="Externa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hyperlink" Target="http://www.whitehouse.gov/the-press-office/2013/05/09/executive-order-making-open-and-machine-readable-new-default-government-"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hyperlink" Target="http://www.whitehouse.gov/the-press-office/2013/05/09/executive-order-making-open-and-machine-readable-new-default-government-"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www.data.gov/" TargetMode="External"/><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catalog.data.gov/dataset" TargetMode="External"/><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hyperlink" Target="https://opendata.arcgis.com/about"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hyperlink" Target="http://d3.d3.opendata.arcgis.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umberlandurisa.org/images/cumberlandbanner.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8" y="4919225"/>
            <a:ext cx="9167648" cy="19203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42900" y="2875598"/>
            <a:ext cx="8458200" cy="1470025"/>
          </a:xfrm>
        </p:spPr>
        <p:txBody>
          <a:bodyPr>
            <a:normAutofit/>
          </a:bodyPr>
          <a:lstStyle/>
          <a:p>
            <a:r>
              <a:rPr lang="en-US" sz="2400" b="1" i="1" dirty="0" smtClean="0"/>
              <a:t>Demetrio P. Zourarakis, Ph.D., GISP, CMS-GIS/LIS, CMS-RS</a:t>
            </a:r>
            <a:r>
              <a:rPr lang="en-US" sz="2400" i="1" dirty="0" smtClean="0"/>
              <a:t/>
            </a:r>
            <a:br>
              <a:rPr lang="en-US" sz="2400" i="1" dirty="0" smtClean="0"/>
            </a:br>
            <a:r>
              <a:rPr lang="en-US" sz="2000" i="1" dirty="0" smtClean="0"/>
              <a:t>GIS/RS Analyst, Kentucky Division of Geographic Information</a:t>
            </a:r>
            <a:endParaRPr lang="en-US" sz="2000" i="1" dirty="0"/>
          </a:p>
        </p:txBody>
      </p:sp>
      <p:sp>
        <p:nvSpPr>
          <p:cNvPr id="4" name="Subtitle 3"/>
          <p:cNvSpPr>
            <a:spLocks noGrp="1"/>
          </p:cNvSpPr>
          <p:nvPr>
            <p:ph type="subTitle" idx="1"/>
          </p:nvPr>
        </p:nvSpPr>
        <p:spPr>
          <a:xfrm>
            <a:off x="0" y="838200"/>
            <a:ext cx="9144000" cy="1752600"/>
          </a:xfrm>
        </p:spPr>
        <p:txBody>
          <a:bodyPr>
            <a:normAutofit fontScale="92500" lnSpcReduction="10000"/>
          </a:bodyPr>
          <a:lstStyle/>
          <a:p>
            <a:pPr>
              <a:lnSpc>
                <a:spcPct val="120000"/>
              </a:lnSpc>
              <a:spcBef>
                <a:spcPts val="0"/>
              </a:spcBef>
            </a:pPr>
            <a:r>
              <a:rPr lang="en-US" sz="4000" b="1" dirty="0" smtClean="0">
                <a:solidFill>
                  <a:schemeClr val="tx2"/>
                </a:solidFill>
                <a:latin typeface="Baskerville Old Face" pitchFamily="18" charset="0"/>
                <a:cs typeface="Aharoni" pitchFamily="2" charset="-79"/>
              </a:rPr>
              <a:t>OPEN DATA:</a:t>
            </a:r>
          </a:p>
          <a:p>
            <a:pPr>
              <a:lnSpc>
                <a:spcPct val="120000"/>
              </a:lnSpc>
              <a:spcBef>
                <a:spcPts val="0"/>
              </a:spcBef>
            </a:pPr>
            <a:r>
              <a:rPr lang="en-US" b="1" i="1" dirty="0" smtClean="0">
                <a:solidFill>
                  <a:schemeClr val="tx1">
                    <a:lumMod val="75000"/>
                    <a:lumOff val="25000"/>
                  </a:schemeClr>
                </a:solidFill>
                <a:latin typeface="Aharoni" pitchFamily="2" charset="-79"/>
                <a:cs typeface="Aharoni" pitchFamily="2" charset="-79"/>
              </a:rPr>
              <a:t>Realizing The Essence and Promise of GIS; With Examples from Kentucky and Others</a:t>
            </a:r>
            <a:endParaRPr lang="en-US" b="1" i="1" dirty="0">
              <a:solidFill>
                <a:schemeClr val="tx1">
                  <a:lumMod val="75000"/>
                  <a:lumOff val="25000"/>
                </a:schemeClr>
              </a:solidFill>
              <a:latin typeface="Aharoni" pitchFamily="2" charset="-79"/>
              <a:cs typeface="Aharoni" pitchFamily="2" charset="-79"/>
            </a:endParaRPr>
          </a:p>
        </p:txBody>
      </p:sp>
      <p:sp>
        <p:nvSpPr>
          <p:cNvPr id="11" name="Subtitle 3"/>
          <p:cNvSpPr txBox="1">
            <a:spLocks/>
          </p:cNvSpPr>
          <p:nvPr/>
        </p:nvSpPr>
        <p:spPr>
          <a:xfrm>
            <a:off x="1371600" y="5087007"/>
            <a:ext cx="6400800" cy="1752600"/>
          </a:xfrm>
          <a:prstGeom prst="rect">
            <a:avLst/>
          </a:prstGeom>
        </p:spPr>
        <p:txBody>
          <a:bodyPr vert="horz" lIns="91440" tIns="45720" rIns="91440" bIns="45720" rtlCol="0">
            <a:normAutofit/>
          </a:bodyPr>
          <a:lstStyle/>
          <a:p>
            <a:pPr algn="ctr">
              <a:spcBef>
                <a:spcPct val="20000"/>
              </a:spcBef>
              <a:buFont typeface="Arial" pitchFamily="34" charset="0"/>
              <a:buNone/>
              <a:defRPr/>
            </a:pPr>
            <a:r>
              <a:rPr lang="en-US" b="1" dirty="0" smtClean="0">
                <a:solidFill>
                  <a:srgbClr val="EEECE1">
                    <a:lumMod val="10000"/>
                  </a:srgbClr>
                </a:solidFill>
                <a:latin typeface="Garamond" pitchFamily="18" charset="0"/>
                <a:cs typeface="Aharoni" pitchFamily="2" charset="-79"/>
              </a:rPr>
              <a:t>Cumberland Chapter of URISA</a:t>
            </a:r>
          </a:p>
          <a:p>
            <a:pPr algn="ctr">
              <a:spcBef>
                <a:spcPct val="20000"/>
              </a:spcBef>
              <a:buFont typeface="Arial" pitchFamily="34" charset="0"/>
              <a:buNone/>
              <a:defRPr/>
            </a:pPr>
            <a:r>
              <a:rPr lang="en-US" b="1" dirty="0">
                <a:solidFill>
                  <a:srgbClr val="EEECE1">
                    <a:lumMod val="10000"/>
                  </a:srgbClr>
                </a:solidFill>
                <a:latin typeface="Garamond" pitchFamily="18" charset="0"/>
                <a:cs typeface="Aharoni" pitchFamily="2" charset="-79"/>
              </a:rPr>
              <a:t>2015 </a:t>
            </a:r>
            <a:r>
              <a:rPr lang="en-US" b="1" dirty="0" smtClean="0">
                <a:solidFill>
                  <a:srgbClr val="EEECE1">
                    <a:lumMod val="10000"/>
                  </a:srgbClr>
                </a:solidFill>
                <a:latin typeface="Garamond" pitchFamily="18" charset="0"/>
                <a:cs typeface="Aharoni" pitchFamily="2" charset="-79"/>
              </a:rPr>
              <a:t>Annual Meeting</a:t>
            </a:r>
          </a:p>
          <a:p>
            <a:pPr algn="ctr">
              <a:spcBef>
                <a:spcPct val="20000"/>
              </a:spcBef>
              <a:buFont typeface="Arial" pitchFamily="34" charset="0"/>
              <a:buNone/>
              <a:defRPr/>
            </a:pPr>
            <a:r>
              <a:rPr lang="en-US" b="1" dirty="0" smtClean="0">
                <a:solidFill>
                  <a:srgbClr val="EEECE1">
                    <a:lumMod val="10000"/>
                  </a:srgbClr>
                </a:solidFill>
                <a:latin typeface="Garamond" pitchFamily="18" charset="0"/>
                <a:cs typeface="Aharoni" pitchFamily="2" charset="-79"/>
              </a:rPr>
              <a:t>Friday January 23</a:t>
            </a:r>
            <a:r>
              <a:rPr lang="en-US" b="1" baseline="30000" dirty="0" smtClean="0">
                <a:solidFill>
                  <a:srgbClr val="EEECE1">
                    <a:lumMod val="10000"/>
                  </a:srgbClr>
                </a:solidFill>
                <a:latin typeface="Garamond" pitchFamily="18" charset="0"/>
                <a:cs typeface="Aharoni" pitchFamily="2" charset="-79"/>
              </a:rPr>
              <a:t>rd</a:t>
            </a:r>
            <a:r>
              <a:rPr lang="en-US" b="1" dirty="0" smtClean="0">
                <a:solidFill>
                  <a:srgbClr val="EEECE1">
                    <a:lumMod val="10000"/>
                  </a:srgbClr>
                </a:solidFill>
                <a:latin typeface="Garamond" pitchFamily="18" charset="0"/>
                <a:cs typeface="Aharoni" pitchFamily="2" charset="-79"/>
              </a:rPr>
              <a:t>, 2015 </a:t>
            </a:r>
            <a:endParaRPr lang="en-US" b="1" dirty="0">
              <a:solidFill>
                <a:srgbClr val="EEECE1">
                  <a:lumMod val="10000"/>
                </a:srgbClr>
              </a:solidFill>
              <a:latin typeface="Garamond" pitchFamily="18" charset="0"/>
              <a:cs typeface="Aharoni" pitchFamily="2" charset="-79"/>
            </a:endParaRPr>
          </a:p>
          <a:p>
            <a:pPr algn="ctr">
              <a:spcBef>
                <a:spcPct val="20000"/>
              </a:spcBef>
              <a:buFont typeface="Arial" pitchFamily="34" charset="0"/>
              <a:buNone/>
              <a:defRPr/>
            </a:pPr>
            <a:r>
              <a:rPr lang="en-US" b="1" dirty="0" smtClean="0">
                <a:solidFill>
                  <a:srgbClr val="EEECE1">
                    <a:lumMod val="10000"/>
                  </a:srgbClr>
                </a:solidFill>
                <a:latin typeface="Garamond" pitchFamily="18" charset="0"/>
                <a:cs typeface="Aharoni" pitchFamily="2" charset="-79"/>
              </a:rPr>
              <a:t>Nashville, Tennessee</a:t>
            </a:r>
            <a:endParaRPr lang="en-US" b="1" dirty="0">
              <a:solidFill>
                <a:srgbClr val="EEECE1">
                  <a:lumMod val="10000"/>
                </a:srgbClr>
              </a:solidFill>
              <a:latin typeface="Garamond" pitchFamily="18" charset="0"/>
              <a:cs typeface="Aharoni" pitchFamily="2" charset="-79"/>
            </a:endParaRPr>
          </a:p>
        </p:txBody>
      </p:sp>
      <p:pic>
        <p:nvPicPr>
          <p:cNvPr id="3" name="Picture 2" descr="http://www.cumberlandurisa.org/images/Logo_AnnualMtg2015_Web.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108" y="4914088"/>
            <a:ext cx="1905000"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311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28"/>
            <a:ext cx="7206426" cy="6860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7848600" y="5658163"/>
            <a:ext cx="1295400" cy="1171575"/>
            <a:chOff x="7848600" y="5686425"/>
            <a:chExt cx="1295400" cy="1171575"/>
          </a:xfrm>
        </p:grpSpPr>
        <p:pic>
          <p:nvPicPr>
            <p:cNvPr id="6" name="Picture 5" descr="COTLogoTransparentBackgroundFixed.gif"/>
            <p:cNvPicPr/>
            <p:nvPr/>
          </p:nvPicPr>
          <p:blipFill>
            <a:blip r:embed="rId3" cstate="print"/>
            <a:srcRect/>
            <a:stretch>
              <a:fillRect/>
            </a:stretch>
          </p:blipFill>
          <p:spPr bwMode="auto">
            <a:xfrm>
              <a:off x="7848600" y="5686425"/>
              <a:ext cx="1143000" cy="333375"/>
            </a:xfrm>
            <a:prstGeom prst="rect">
              <a:avLst/>
            </a:prstGeom>
            <a:noFill/>
          </p:spPr>
        </p:pic>
        <p:pic>
          <p:nvPicPr>
            <p:cNvPr id="7" name="Picture 6" descr="DGI logo"/>
            <p:cNvPicPr/>
            <p:nvPr/>
          </p:nvPicPr>
          <p:blipFill>
            <a:blip r:embed="rId4" cstate="print"/>
            <a:srcRect/>
            <a:stretch>
              <a:fillRect/>
            </a:stretch>
          </p:blipFill>
          <p:spPr bwMode="auto">
            <a:xfrm>
              <a:off x="7848600" y="6029325"/>
              <a:ext cx="914400" cy="533400"/>
            </a:xfrm>
            <a:prstGeom prst="rect">
              <a:avLst/>
            </a:prstGeom>
            <a:noFill/>
            <a:ln w="9525">
              <a:noFill/>
              <a:miter lim="800000"/>
              <a:headEnd/>
              <a:tailEnd/>
            </a:ln>
          </p:spPr>
        </p:pic>
        <p:pic>
          <p:nvPicPr>
            <p:cNvPr id="8" name="Picture 7" descr="KyBrandLogo_noline"/>
            <p:cNvPicPr/>
            <p:nvPr/>
          </p:nvPicPr>
          <p:blipFill>
            <a:blip r:embed="rId5"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1141502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440"/>
            <a:ext cx="6934200" cy="6834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7848600" y="5658163"/>
            <a:ext cx="1295400" cy="1171575"/>
            <a:chOff x="7848600" y="5686425"/>
            <a:chExt cx="1295400" cy="1171575"/>
          </a:xfrm>
        </p:grpSpPr>
        <p:pic>
          <p:nvPicPr>
            <p:cNvPr id="6" name="Picture 5" descr="COTLogoTransparentBackgroundFixed.gif"/>
            <p:cNvPicPr/>
            <p:nvPr/>
          </p:nvPicPr>
          <p:blipFill>
            <a:blip r:embed="rId3" cstate="print"/>
            <a:srcRect/>
            <a:stretch>
              <a:fillRect/>
            </a:stretch>
          </p:blipFill>
          <p:spPr bwMode="auto">
            <a:xfrm>
              <a:off x="7848600" y="5686425"/>
              <a:ext cx="1143000" cy="333375"/>
            </a:xfrm>
            <a:prstGeom prst="rect">
              <a:avLst/>
            </a:prstGeom>
            <a:noFill/>
          </p:spPr>
        </p:pic>
        <p:pic>
          <p:nvPicPr>
            <p:cNvPr id="7" name="Picture 6" descr="DGI logo"/>
            <p:cNvPicPr/>
            <p:nvPr/>
          </p:nvPicPr>
          <p:blipFill>
            <a:blip r:embed="rId4" cstate="print"/>
            <a:srcRect/>
            <a:stretch>
              <a:fillRect/>
            </a:stretch>
          </p:blipFill>
          <p:spPr bwMode="auto">
            <a:xfrm>
              <a:off x="7848600" y="6029325"/>
              <a:ext cx="914400" cy="533400"/>
            </a:xfrm>
            <a:prstGeom prst="rect">
              <a:avLst/>
            </a:prstGeom>
            <a:noFill/>
            <a:ln w="9525">
              <a:noFill/>
              <a:miter lim="800000"/>
              <a:headEnd/>
              <a:tailEnd/>
            </a:ln>
          </p:spPr>
        </p:pic>
        <p:pic>
          <p:nvPicPr>
            <p:cNvPr id="8" name="Picture 7" descr="KyBrandLogo_noline"/>
            <p:cNvPicPr/>
            <p:nvPr/>
          </p:nvPicPr>
          <p:blipFill>
            <a:blip r:embed="rId5"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7679122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43675" cy="6844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505200" y="6294437"/>
            <a:ext cx="4343400" cy="563563"/>
          </a:xfrm>
        </p:spPr>
        <p:txBody>
          <a:bodyPr>
            <a:normAutofit fontScale="55000" lnSpcReduction="20000"/>
          </a:bodyPr>
          <a:lstStyle/>
          <a:p>
            <a:pPr marL="0" indent="0" algn="ctr">
              <a:buNone/>
            </a:pPr>
            <a:r>
              <a:rPr lang="en-US" dirty="0" smtClean="0">
                <a:hlinkClick r:id="rId3"/>
              </a:rPr>
              <a:t>http://imap.maryland.opendata.arcgis.com/</a:t>
            </a:r>
            <a:r>
              <a:rPr lang="en-US" dirty="0" smtClean="0"/>
              <a:t> </a:t>
            </a:r>
            <a:endParaRPr lang="en-US" dirty="0"/>
          </a:p>
        </p:txBody>
      </p:sp>
      <p:grpSp>
        <p:nvGrpSpPr>
          <p:cNvPr id="5" name="Group 4"/>
          <p:cNvGrpSpPr/>
          <p:nvPr/>
        </p:nvGrpSpPr>
        <p:grpSpPr>
          <a:xfrm>
            <a:off x="7848600" y="5658163"/>
            <a:ext cx="1295400" cy="1171575"/>
            <a:chOff x="7848600" y="5686425"/>
            <a:chExt cx="1295400" cy="1171575"/>
          </a:xfrm>
        </p:grpSpPr>
        <p:pic>
          <p:nvPicPr>
            <p:cNvPr id="6" name="Picture 5"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7" name="Picture 6"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8" name="Picture 7"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3106869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642895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7848600" y="5658163"/>
            <a:ext cx="1295400" cy="1171575"/>
            <a:chOff x="7848600" y="5686425"/>
            <a:chExt cx="1295400" cy="1171575"/>
          </a:xfrm>
        </p:grpSpPr>
        <p:pic>
          <p:nvPicPr>
            <p:cNvPr id="6" name="Picture 5" descr="COTLogoTransparentBackgroundFixed.gif"/>
            <p:cNvPicPr/>
            <p:nvPr/>
          </p:nvPicPr>
          <p:blipFill>
            <a:blip r:embed="rId3" cstate="print"/>
            <a:srcRect/>
            <a:stretch>
              <a:fillRect/>
            </a:stretch>
          </p:blipFill>
          <p:spPr bwMode="auto">
            <a:xfrm>
              <a:off x="7848600" y="5686425"/>
              <a:ext cx="1143000" cy="333375"/>
            </a:xfrm>
            <a:prstGeom prst="rect">
              <a:avLst/>
            </a:prstGeom>
            <a:noFill/>
          </p:spPr>
        </p:pic>
        <p:pic>
          <p:nvPicPr>
            <p:cNvPr id="7" name="Picture 6" descr="DGI logo"/>
            <p:cNvPicPr/>
            <p:nvPr/>
          </p:nvPicPr>
          <p:blipFill>
            <a:blip r:embed="rId4" cstate="print"/>
            <a:srcRect/>
            <a:stretch>
              <a:fillRect/>
            </a:stretch>
          </p:blipFill>
          <p:spPr bwMode="auto">
            <a:xfrm>
              <a:off x="7848600" y="6029325"/>
              <a:ext cx="914400" cy="533400"/>
            </a:xfrm>
            <a:prstGeom prst="rect">
              <a:avLst/>
            </a:prstGeom>
            <a:noFill/>
            <a:ln w="9525">
              <a:noFill/>
              <a:miter lim="800000"/>
              <a:headEnd/>
              <a:tailEnd/>
            </a:ln>
          </p:spPr>
        </p:pic>
        <p:pic>
          <p:nvPicPr>
            <p:cNvPr id="8" name="Picture 7" descr="KyBrandLogo_noline"/>
            <p:cNvPicPr/>
            <p:nvPr/>
          </p:nvPicPr>
          <p:blipFill>
            <a:blip r:embed="rId5"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1508464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5132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7821010" y="5710237"/>
            <a:ext cx="1295400" cy="1171575"/>
            <a:chOff x="7848600" y="5686425"/>
            <a:chExt cx="1295400" cy="1171575"/>
          </a:xfrm>
        </p:grpSpPr>
        <p:pic>
          <p:nvPicPr>
            <p:cNvPr id="6" name="Picture 5" descr="COTLogoTransparentBackgroundFixed.gif"/>
            <p:cNvPicPr/>
            <p:nvPr/>
          </p:nvPicPr>
          <p:blipFill>
            <a:blip r:embed="rId3" cstate="print"/>
            <a:srcRect/>
            <a:stretch>
              <a:fillRect/>
            </a:stretch>
          </p:blipFill>
          <p:spPr bwMode="auto">
            <a:xfrm>
              <a:off x="7848600" y="5686425"/>
              <a:ext cx="1143000" cy="333375"/>
            </a:xfrm>
            <a:prstGeom prst="rect">
              <a:avLst/>
            </a:prstGeom>
            <a:noFill/>
          </p:spPr>
        </p:pic>
        <p:pic>
          <p:nvPicPr>
            <p:cNvPr id="7" name="Picture 6" descr="DGI logo"/>
            <p:cNvPicPr/>
            <p:nvPr/>
          </p:nvPicPr>
          <p:blipFill>
            <a:blip r:embed="rId4" cstate="print"/>
            <a:srcRect/>
            <a:stretch>
              <a:fillRect/>
            </a:stretch>
          </p:blipFill>
          <p:spPr bwMode="auto">
            <a:xfrm>
              <a:off x="7848600" y="6029325"/>
              <a:ext cx="914400" cy="533400"/>
            </a:xfrm>
            <a:prstGeom prst="rect">
              <a:avLst/>
            </a:prstGeom>
            <a:noFill/>
            <a:ln w="9525">
              <a:noFill/>
              <a:miter lim="800000"/>
              <a:headEnd/>
              <a:tailEnd/>
            </a:ln>
          </p:spPr>
        </p:pic>
        <p:pic>
          <p:nvPicPr>
            <p:cNvPr id="8" name="Picture 7" descr="KyBrandLogo_noline"/>
            <p:cNvPicPr/>
            <p:nvPr/>
          </p:nvPicPr>
          <p:blipFill>
            <a:blip r:embed="rId5"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375439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endParaRPr lang="en-US" smtClean="0"/>
          </a:p>
        </p:txBody>
      </p:sp>
      <p:sp>
        <p:nvSpPr>
          <p:cNvPr id="24578" name="Content Placeholder 2"/>
          <p:cNvSpPr>
            <a:spLocks noGrp="1"/>
          </p:cNvSpPr>
          <p:nvPr>
            <p:ph idx="1"/>
          </p:nvPr>
        </p:nvSpPr>
        <p:spPr/>
        <p:txBody>
          <a:bodyPr/>
          <a:lstStyle/>
          <a:p>
            <a:pPr eaLnBrk="1" hangingPunct="1"/>
            <a:endParaRPr lang="en-US" smtClean="0"/>
          </a:p>
        </p:txBody>
      </p:sp>
      <p:pic>
        <p:nvPicPr>
          <p:cNvPr id="24579" name="Picture 2"/>
          <p:cNvPicPr>
            <a:picLocks noChangeAspect="1" noChangeArrowheads="1"/>
          </p:cNvPicPr>
          <p:nvPr/>
        </p:nvPicPr>
        <p:blipFill>
          <a:blip r:embed="rId2" cstate="print"/>
          <a:srcRect/>
          <a:stretch>
            <a:fillRect/>
          </a:stretch>
        </p:blipFill>
        <p:spPr bwMode="auto">
          <a:xfrm>
            <a:off x="0" y="0"/>
            <a:ext cx="9144000" cy="5859463"/>
          </a:xfrm>
          <a:prstGeom prst="rect">
            <a:avLst/>
          </a:prstGeom>
          <a:noFill/>
          <a:ln w="9525">
            <a:noFill/>
            <a:miter lim="800000"/>
            <a:headEnd/>
            <a:tailEnd/>
          </a:ln>
        </p:spPr>
      </p:pic>
      <p:sp>
        <p:nvSpPr>
          <p:cNvPr id="24580" name="TextBox 4"/>
          <p:cNvSpPr txBox="1">
            <a:spLocks noChangeArrowheads="1"/>
          </p:cNvSpPr>
          <p:nvPr/>
        </p:nvSpPr>
        <p:spPr bwMode="auto">
          <a:xfrm>
            <a:off x="457200" y="6096000"/>
            <a:ext cx="3219450" cy="461963"/>
          </a:xfrm>
          <a:prstGeom prst="rect">
            <a:avLst/>
          </a:prstGeom>
          <a:noFill/>
          <a:ln w="9525">
            <a:noFill/>
            <a:miter lim="800000"/>
            <a:headEnd/>
            <a:tailEnd/>
          </a:ln>
        </p:spPr>
        <p:txBody>
          <a:bodyPr wrap="none">
            <a:spAutoFit/>
          </a:bodyPr>
          <a:lstStyle/>
          <a:p>
            <a:r>
              <a:rPr lang="en-US" sz="2400">
                <a:latin typeface="Calibri" pitchFamily="34" charset="0"/>
                <a:hlinkClick r:id="rId3"/>
              </a:rPr>
              <a:t>http://kygeonet.ky.gov/</a:t>
            </a:r>
            <a:r>
              <a:rPr lang="en-US" sz="2400">
                <a:latin typeface="Calibri" pitchFamily="34" charset="0"/>
              </a:rPr>
              <a:t> </a:t>
            </a:r>
          </a:p>
        </p:txBody>
      </p:sp>
      <p:grpSp>
        <p:nvGrpSpPr>
          <p:cNvPr id="11" name="Group 10"/>
          <p:cNvGrpSpPr/>
          <p:nvPr/>
        </p:nvGrpSpPr>
        <p:grpSpPr>
          <a:xfrm>
            <a:off x="7848600" y="5686425"/>
            <a:ext cx="1295400" cy="1171575"/>
            <a:chOff x="7848600" y="5686425"/>
            <a:chExt cx="1295400" cy="1171575"/>
          </a:xfrm>
        </p:grpSpPr>
        <p:pic>
          <p:nvPicPr>
            <p:cNvPr id="12" name="Picture 11"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13" name="Picture 12"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14" name="Picture 13"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407980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818383" y="5686425"/>
            <a:ext cx="1295400" cy="1171575"/>
            <a:chOff x="7848600" y="5686425"/>
            <a:chExt cx="1295400" cy="1171575"/>
          </a:xfrm>
        </p:grpSpPr>
        <p:pic>
          <p:nvPicPr>
            <p:cNvPr id="12" name="Picture 11"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13" name="Picture 12"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14" name="Picture 13"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
        <p:nvSpPr>
          <p:cNvPr id="25601" name="Title 1"/>
          <p:cNvSpPr>
            <a:spLocks noGrp="1"/>
          </p:cNvSpPr>
          <p:nvPr>
            <p:ph type="title"/>
          </p:nvPr>
        </p:nvSpPr>
        <p:spPr/>
        <p:txBody>
          <a:bodyPr/>
          <a:lstStyle/>
          <a:p>
            <a:pPr eaLnBrk="1" hangingPunct="1"/>
            <a:endParaRPr lang="en-US" smtClean="0"/>
          </a:p>
        </p:txBody>
      </p:sp>
      <p:sp>
        <p:nvSpPr>
          <p:cNvPr id="25602" name="Content Placeholder 2"/>
          <p:cNvSpPr>
            <a:spLocks noGrp="1"/>
          </p:cNvSpPr>
          <p:nvPr>
            <p:ph idx="1"/>
          </p:nvPr>
        </p:nvSpPr>
        <p:spPr/>
        <p:txBody>
          <a:bodyPr/>
          <a:lstStyle/>
          <a:p>
            <a:pPr eaLnBrk="1" hangingPunct="1"/>
            <a:endParaRPr lang="en-US" smtClean="0"/>
          </a:p>
        </p:txBody>
      </p:sp>
      <p:pic>
        <p:nvPicPr>
          <p:cNvPr id="25603" name="Picture 2"/>
          <p:cNvPicPr>
            <a:picLocks noChangeAspect="1" noChangeArrowheads="1"/>
          </p:cNvPicPr>
          <p:nvPr/>
        </p:nvPicPr>
        <p:blipFill>
          <a:blip r:embed="rId5" cstate="print"/>
          <a:srcRect/>
          <a:stretch>
            <a:fillRect/>
          </a:stretch>
        </p:blipFill>
        <p:spPr bwMode="auto">
          <a:xfrm>
            <a:off x="0" y="0"/>
            <a:ext cx="7627938" cy="6858000"/>
          </a:xfrm>
          <a:prstGeom prst="rect">
            <a:avLst/>
          </a:prstGeom>
          <a:noFill/>
          <a:ln w="9525">
            <a:noFill/>
            <a:miter lim="800000"/>
            <a:headEnd/>
            <a:tailEnd/>
          </a:ln>
        </p:spPr>
      </p:pic>
      <p:sp>
        <p:nvSpPr>
          <p:cNvPr id="25604" name="TextBox 4"/>
          <p:cNvSpPr txBox="1">
            <a:spLocks noChangeArrowheads="1"/>
          </p:cNvSpPr>
          <p:nvPr/>
        </p:nvSpPr>
        <p:spPr bwMode="auto">
          <a:xfrm>
            <a:off x="457200" y="5943600"/>
            <a:ext cx="7918450" cy="461963"/>
          </a:xfrm>
          <a:prstGeom prst="rect">
            <a:avLst/>
          </a:prstGeom>
          <a:noFill/>
          <a:ln w="9525">
            <a:noFill/>
            <a:miter lim="800000"/>
            <a:headEnd/>
            <a:tailEnd/>
          </a:ln>
        </p:spPr>
        <p:txBody>
          <a:bodyPr wrap="none">
            <a:spAutoFit/>
          </a:bodyPr>
          <a:lstStyle/>
          <a:p>
            <a:r>
              <a:rPr lang="en-US" sz="2400" dirty="0">
                <a:latin typeface="Calibri" pitchFamily="34" charset="0"/>
                <a:hlinkClick r:id="rId6"/>
              </a:rPr>
              <a:t>http://kygisserver.ky.gov/geoportal/catalog/main/home.page</a:t>
            </a:r>
            <a:r>
              <a:rPr lang="en-US" sz="2400" dirty="0">
                <a:latin typeface="Calibri" pitchFamily="34" charset="0"/>
              </a:rPr>
              <a:t> </a:t>
            </a:r>
          </a:p>
        </p:txBody>
      </p:sp>
    </p:spTree>
    <p:extLst>
      <p:ext uri="{BB962C8B-B14F-4D97-AF65-F5344CB8AC3E}">
        <p14:creationId xmlns:p14="http://schemas.microsoft.com/office/powerpoint/2010/main" val="3820133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66"/>
            <a:ext cx="8731469" cy="684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7848600" y="5658163"/>
            <a:ext cx="1295400" cy="1171575"/>
            <a:chOff x="7848600" y="5686425"/>
            <a:chExt cx="1295400" cy="1171575"/>
          </a:xfrm>
        </p:grpSpPr>
        <p:pic>
          <p:nvPicPr>
            <p:cNvPr id="7" name="Picture 6" descr="COTLogoTransparentBackgroundFixed.gif"/>
            <p:cNvPicPr/>
            <p:nvPr/>
          </p:nvPicPr>
          <p:blipFill>
            <a:blip r:embed="rId3"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4"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5" cstate="print"/>
            <a:srcRect/>
            <a:stretch>
              <a:fillRect/>
            </a:stretch>
          </p:blipFill>
          <p:spPr bwMode="auto">
            <a:xfrm>
              <a:off x="7848600" y="6562725"/>
              <a:ext cx="1295400" cy="295275"/>
            </a:xfrm>
            <a:prstGeom prst="rect">
              <a:avLst/>
            </a:prstGeom>
            <a:noFill/>
            <a:ln w="9525">
              <a:noFill/>
              <a:miter lim="800000"/>
              <a:headEnd/>
              <a:tailEnd/>
            </a:ln>
          </p:spPr>
        </p:pic>
      </p:grpSp>
      <p:sp>
        <p:nvSpPr>
          <p:cNvPr id="4" name="TextBox 3"/>
          <p:cNvSpPr txBox="1"/>
          <p:nvPr/>
        </p:nvSpPr>
        <p:spPr>
          <a:xfrm>
            <a:off x="2904945" y="6557454"/>
            <a:ext cx="4933145" cy="369332"/>
          </a:xfrm>
          <a:prstGeom prst="rect">
            <a:avLst/>
          </a:prstGeom>
          <a:noFill/>
        </p:spPr>
        <p:txBody>
          <a:bodyPr wrap="none" rtlCol="0">
            <a:spAutoFit/>
          </a:bodyPr>
          <a:lstStyle/>
          <a:p>
            <a:r>
              <a:rPr lang="en-US" dirty="0">
                <a:hlinkClick r:id="rId6"/>
              </a:rPr>
              <a:t>http://kygovmaps.kygeonet.opendata.arcgis.com</a:t>
            </a:r>
            <a:r>
              <a:rPr lang="en-US" dirty="0" smtClean="0">
                <a:hlinkClick r:id="rId6"/>
              </a:rPr>
              <a:t>/</a:t>
            </a:r>
            <a:r>
              <a:rPr lang="en-US" dirty="0" smtClean="0"/>
              <a:t> </a:t>
            </a:r>
            <a:endParaRPr lang="en-US" dirty="0"/>
          </a:p>
        </p:txBody>
      </p:sp>
    </p:spTree>
    <p:extLst>
      <p:ext uri="{BB962C8B-B14F-4D97-AF65-F5344CB8AC3E}">
        <p14:creationId xmlns:p14="http://schemas.microsoft.com/office/powerpoint/2010/main" val="245329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903"/>
            <a:ext cx="9097675" cy="3610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276600"/>
            <a:ext cx="6789654" cy="326609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6" name="Group 5"/>
          <p:cNvGrpSpPr/>
          <p:nvPr/>
        </p:nvGrpSpPr>
        <p:grpSpPr>
          <a:xfrm>
            <a:off x="18393" y="5658163"/>
            <a:ext cx="1295400" cy="1171575"/>
            <a:chOff x="7848600" y="5686425"/>
            <a:chExt cx="1295400" cy="1171575"/>
          </a:xfrm>
        </p:grpSpPr>
        <p:pic>
          <p:nvPicPr>
            <p:cNvPr id="7" name="Picture 6"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3170653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393"/>
            <a:ext cx="7930057" cy="6485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1371600" y="6573431"/>
            <a:ext cx="7772400" cy="276999"/>
          </a:xfrm>
          <a:prstGeom prst="rect">
            <a:avLst/>
          </a:prstGeom>
          <a:noFill/>
        </p:spPr>
        <p:txBody>
          <a:bodyPr wrap="square" rtlCol="0">
            <a:spAutoFit/>
          </a:bodyPr>
          <a:lstStyle/>
          <a:p>
            <a:r>
              <a:rPr lang="en-US" sz="1200" dirty="0">
                <a:hlinkClick r:id="rId3"/>
              </a:rPr>
              <a:t>http://</a:t>
            </a:r>
            <a:r>
              <a:rPr lang="en-US" sz="1200" dirty="0" smtClean="0">
                <a:hlinkClick r:id="rId3"/>
              </a:rPr>
              <a:t>kygovmaps.kygeonet.opendata.arcgis.com/datasets/8aa43965adaf409e8966c6c16c79971c_0</a:t>
            </a:r>
            <a:r>
              <a:rPr lang="en-US" sz="1200" dirty="0" smtClean="0"/>
              <a:t> </a:t>
            </a:r>
            <a:endParaRPr lang="en-US" sz="1200" dirty="0"/>
          </a:p>
        </p:txBody>
      </p:sp>
      <p:grpSp>
        <p:nvGrpSpPr>
          <p:cNvPr id="6" name="Group 5"/>
          <p:cNvGrpSpPr/>
          <p:nvPr/>
        </p:nvGrpSpPr>
        <p:grpSpPr>
          <a:xfrm>
            <a:off x="7848600" y="5658163"/>
            <a:ext cx="1295400" cy="1171575"/>
            <a:chOff x="7848600" y="5686425"/>
            <a:chExt cx="1295400" cy="1171575"/>
          </a:xfrm>
        </p:grpSpPr>
        <p:pic>
          <p:nvPicPr>
            <p:cNvPr id="7" name="Picture 6"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174612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1" y="1275239"/>
            <a:ext cx="8229600" cy="4525963"/>
          </a:xfrm>
        </p:spPr>
        <p:txBody>
          <a:bodyPr>
            <a:normAutofit fontScale="62500" lnSpcReduction="20000"/>
          </a:bodyPr>
          <a:lstStyle/>
          <a:p>
            <a:pPr marL="0" indent="0">
              <a:buNone/>
            </a:pPr>
            <a:r>
              <a:rPr lang="en-US" b="1" dirty="0"/>
              <a:t>Open Government Data Principles </a:t>
            </a:r>
            <a:r>
              <a:rPr lang="en-US" b="1" dirty="0" smtClean="0"/>
              <a:t> </a:t>
            </a:r>
            <a:endParaRPr lang="en-US" b="1" dirty="0"/>
          </a:p>
          <a:p>
            <a:pPr marL="0" indent="0">
              <a:buNone/>
            </a:pPr>
            <a:r>
              <a:rPr lang="en-US" dirty="0"/>
              <a:t>Government data shall be considered open if it is made public in a way that complies with the principles below: </a:t>
            </a:r>
            <a:endParaRPr lang="en-US" dirty="0" smtClean="0"/>
          </a:p>
          <a:p>
            <a:pPr marL="0" indent="0">
              <a:buNone/>
            </a:pPr>
            <a:endParaRPr lang="en-US" dirty="0"/>
          </a:p>
          <a:p>
            <a:pPr marL="0" indent="0">
              <a:buNone/>
            </a:pPr>
            <a:r>
              <a:rPr lang="en-US" dirty="0"/>
              <a:t>1. </a:t>
            </a:r>
            <a:r>
              <a:rPr lang="en-US" dirty="0">
                <a:hlinkClick r:id="rId2"/>
              </a:rPr>
              <a:t>Complete</a:t>
            </a:r>
            <a:r>
              <a:rPr lang="en-US" dirty="0"/>
              <a:t> </a:t>
            </a:r>
            <a:r>
              <a:rPr lang="en-US" i="1" dirty="0"/>
              <a:t>All public data is made available. </a:t>
            </a:r>
            <a:r>
              <a:rPr lang="en-US" i="1" u="sng" dirty="0"/>
              <a:t>Public</a:t>
            </a:r>
            <a:r>
              <a:rPr lang="en-US" i="1" dirty="0"/>
              <a:t> </a:t>
            </a:r>
            <a:r>
              <a:rPr lang="en-US" i="1" u="sng" dirty="0"/>
              <a:t>data</a:t>
            </a:r>
            <a:r>
              <a:rPr lang="en-US" i="1" dirty="0"/>
              <a:t> is data that is not subject to valid privacy, security or privilege limitations.</a:t>
            </a:r>
            <a:r>
              <a:rPr lang="en-US" dirty="0"/>
              <a:t> 2. </a:t>
            </a:r>
            <a:r>
              <a:rPr lang="en-US" dirty="0">
                <a:hlinkClick r:id="rId3"/>
              </a:rPr>
              <a:t>Primary</a:t>
            </a:r>
            <a:r>
              <a:rPr lang="en-US" dirty="0"/>
              <a:t> </a:t>
            </a:r>
            <a:r>
              <a:rPr lang="en-US" i="1" dirty="0"/>
              <a:t>Data is as collected at the source, with the highest possible level of granularity, not in aggregate or modified forms.</a:t>
            </a:r>
            <a:r>
              <a:rPr lang="en-US" dirty="0"/>
              <a:t> 3. </a:t>
            </a:r>
            <a:r>
              <a:rPr lang="en-US" dirty="0">
                <a:hlinkClick r:id="rId4"/>
              </a:rPr>
              <a:t>Timely</a:t>
            </a:r>
            <a:r>
              <a:rPr lang="en-US" dirty="0"/>
              <a:t> </a:t>
            </a:r>
            <a:r>
              <a:rPr lang="en-US" i="1" dirty="0"/>
              <a:t>Data is made available as quickly as necessary to preserve the value of the data.</a:t>
            </a:r>
            <a:r>
              <a:rPr lang="en-US" dirty="0"/>
              <a:t> 4. </a:t>
            </a:r>
            <a:r>
              <a:rPr lang="en-US" dirty="0">
                <a:hlinkClick r:id="rId5"/>
              </a:rPr>
              <a:t>Accessible</a:t>
            </a:r>
            <a:r>
              <a:rPr lang="en-US" dirty="0"/>
              <a:t> </a:t>
            </a:r>
            <a:r>
              <a:rPr lang="en-US" i="1" dirty="0"/>
              <a:t>Data is available to the widest range of users for the widest range of purposes.</a:t>
            </a:r>
            <a:r>
              <a:rPr lang="en-US" dirty="0"/>
              <a:t> 5. </a:t>
            </a:r>
            <a:r>
              <a:rPr lang="en-US" dirty="0">
                <a:hlinkClick r:id="rId6"/>
              </a:rPr>
              <a:t>Machine </a:t>
            </a:r>
            <a:r>
              <a:rPr lang="en-US" dirty="0" err="1">
                <a:hlinkClick r:id="rId6"/>
              </a:rPr>
              <a:t>processable</a:t>
            </a:r>
            <a:r>
              <a:rPr lang="en-US" dirty="0"/>
              <a:t> </a:t>
            </a:r>
            <a:r>
              <a:rPr lang="en-US" i="1" dirty="0"/>
              <a:t>Data is reasonably structured to allow automated processing.</a:t>
            </a:r>
            <a:r>
              <a:rPr lang="en-US" dirty="0"/>
              <a:t> 6. </a:t>
            </a:r>
            <a:r>
              <a:rPr lang="en-US" dirty="0">
                <a:hlinkClick r:id="rId7"/>
              </a:rPr>
              <a:t>Non-discriminatory</a:t>
            </a:r>
            <a:r>
              <a:rPr lang="en-US" dirty="0"/>
              <a:t> </a:t>
            </a:r>
            <a:r>
              <a:rPr lang="en-US" i="1" dirty="0"/>
              <a:t>Data is available to anyone, with no requirement of registration.</a:t>
            </a:r>
            <a:r>
              <a:rPr lang="en-US" dirty="0"/>
              <a:t> 7. </a:t>
            </a:r>
            <a:r>
              <a:rPr lang="en-US" dirty="0">
                <a:hlinkClick r:id="rId8"/>
              </a:rPr>
              <a:t>Non-proprietary</a:t>
            </a:r>
            <a:r>
              <a:rPr lang="en-US" dirty="0"/>
              <a:t> </a:t>
            </a:r>
            <a:r>
              <a:rPr lang="en-US" i="1" dirty="0"/>
              <a:t>Data is available in a format over which no entity has exclusive control.</a:t>
            </a:r>
            <a:r>
              <a:rPr lang="en-US" dirty="0"/>
              <a:t> 8. </a:t>
            </a:r>
            <a:r>
              <a:rPr lang="en-US" dirty="0">
                <a:hlinkClick r:id="rId9"/>
              </a:rPr>
              <a:t>License-free</a:t>
            </a:r>
            <a:r>
              <a:rPr lang="en-US" dirty="0"/>
              <a:t> </a:t>
            </a:r>
            <a:r>
              <a:rPr lang="en-US" i="1" dirty="0"/>
              <a:t>Data is not subject to any copyright, patent, trademark or trade secret regulation. Reasonable privacy, security and privilege restrictions may be allowed.</a:t>
            </a:r>
            <a:r>
              <a:rPr lang="en-US" dirty="0"/>
              <a:t> Compliance must be </a:t>
            </a:r>
            <a:r>
              <a:rPr lang="en-US" i="1" u="sng" dirty="0"/>
              <a:t>reviewable</a:t>
            </a:r>
            <a:r>
              <a:rPr lang="en-US" dirty="0"/>
              <a:t>. </a:t>
            </a:r>
          </a:p>
          <a:p>
            <a:endParaRPr lang="en-US" dirty="0"/>
          </a:p>
        </p:txBody>
      </p:sp>
      <p:sp>
        <p:nvSpPr>
          <p:cNvPr id="4" name="Title 1"/>
          <p:cNvSpPr txBox="1">
            <a:spLocks/>
          </p:cNvSpPr>
          <p:nvPr/>
        </p:nvSpPr>
        <p:spPr>
          <a:xfrm>
            <a:off x="2628" y="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C00000"/>
                </a:solidFill>
              </a:rPr>
              <a:t>... In the beginning</a:t>
            </a:r>
            <a:endParaRPr lang="en-US" b="1" dirty="0">
              <a:solidFill>
                <a:srgbClr val="C00000"/>
              </a:solidFill>
            </a:endParaRPr>
          </a:p>
        </p:txBody>
      </p:sp>
      <p:sp>
        <p:nvSpPr>
          <p:cNvPr id="5" name="TextBox 4"/>
          <p:cNvSpPr txBox="1"/>
          <p:nvPr/>
        </p:nvSpPr>
        <p:spPr>
          <a:xfrm>
            <a:off x="18394" y="5934670"/>
            <a:ext cx="7756634" cy="1477328"/>
          </a:xfrm>
          <a:prstGeom prst="rect">
            <a:avLst/>
          </a:prstGeom>
          <a:noFill/>
        </p:spPr>
        <p:txBody>
          <a:bodyPr wrap="square" rtlCol="0">
            <a:spAutoFit/>
          </a:bodyPr>
          <a:lstStyle/>
          <a:p>
            <a:r>
              <a:rPr lang="en-US" i="1" dirty="0"/>
              <a:t>The Annotated 8 </a:t>
            </a:r>
            <a:r>
              <a:rPr lang="en-US" i="1" dirty="0" smtClean="0"/>
              <a:t>Principles of Open Government Data</a:t>
            </a:r>
          </a:p>
          <a:p>
            <a:r>
              <a:rPr lang="en-US" dirty="0" smtClean="0"/>
              <a:t>December 7-8, 2007 – Sebastopol, CA</a:t>
            </a:r>
          </a:p>
          <a:p>
            <a:r>
              <a:rPr lang="en-US" b="1" dirty="0">
                <a:hlinkClick r:id="rId10"/>
              </a:rPr>
              <a:t>http://opengovdata.org</a:t>
            </a:r>
            <a:r>
              <a:rPr lang="en-US" b="1" dirty="0" smtClean="0">
                <a:hlinkClick r:id="rId10"/>
              </a:rPr>
              <a:t>/</a:t>
            </a:r>
            <a:r>
              <a:rPr lang="en-US" b="1" dirty="0" smtClean="0"/>
              <a:t> </a:t>
            </a:r>
          </a:p>
          <a:p>
            <a:r>
              <a:rPr lang="en-US" dirty="0" smtClean="0"/>
              <a:t> </a:t>
            </a:r>
            <a:endParaRPr lang="en-US" dirty="0"/>
          </a:p>
          <a:p>
            <a:endParaRPr lang="en-US" dirty="0"/>
          </a:p>
        </p:txBody>
      </p:sp>
      <p:grpSp>
        <p:nvGrpSpPr>
          <p:cNvPr id="6" name="Group 5"/>
          <p:cNvGrpSpPr/>
          <p:nvPr/>
        </p:nvGrpSpPr>
        <p:grpSpPr>
          <a:xfrm>
            <a:off x="7848600" y="5658163"/>
            <a:ext cx="1295400" cy="1171575"/>
            <a:chOff x="7848600" y="5686425"/>
            <a:chExt cx="1295400" cy="1171575"/>
          </a:xfrm>
        </p:grpSpPr>
        <p:pic>
          <p:nvPicPr>
            <p:cNvPr id="7" name="Picture 6" descr="COTLogoTransparentBackgroundFixed.gif"/>
            <p:cNvPicPr/>
            <p:nvPr/>
          </p:nvPicPr>
          <p:blipFill>
            <a:blip r:embed="rId11"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12"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13"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596782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Title 1"/>
          <p:cNvSpPr txBox="1">
            <a:spLocks/>
          </p:cNvSpPr>
          <p:nvPr/>
        </p:nvSpPr>
        <p:spPr>
          <a:xfrm>
            <a:off x="0" y="0"/>
            <a:ext cx="89154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C00000"/>
                </a:solidFill>
                <a:latin typeface="+mj-lt"/>
                <a:ea typeface="+mj-ea"/>
                <a:cs typeface="+mj-cs"/>
              </a:rPr>
              <a:t>EXAMPLE 1 - KYAPED – LiDAR DEM</a:t>
            </a:r>
          </a:p>
        </p:txBody>
      </p:sp>
      <p:sp>
        <p:nvSpPr>
          <p:cNvPr id="10" name="Content Placeholder 2"/>
          <p:cNvSpPr>
            <a:spLocks noGrp="1"/>
          </p:cNvSpPr>
          <p:nvPr>
            <p:ph idx="1"/>
          </p:nvPr>
        </p:nvSpPr>
        <p:spPr/>
        <p:txBody>
          <a:bodyPr>
            <a:normAutofit/>
          </a:bodyPr>
          <a:lstStyle/>
          <a:p>
            <a:r>
              <a:rPr lang="en-US" dirty="0" smtClean="0"/>
              <a:t>Aerial</a:t>
            </a:r>
          </a:p>
          <a:p>
            <a:r>
              <a:rPr lang="en-US" dirty="0" smtClean="0"/>
              <a:t>Nominal Pulse Spacing 1 meter or better</a:t>
            </a:r>
          </a:p>
          <a:p>
            <a:r>
              <a:rPr lang="en-US" dirty="0" smtClean="0"/>
              <a:t>About 70% of state covered</a:t>
            </a:r>
          </a:p>
          <a:p>
            <a:r>
              <a:rPr lang="en-US" dirty="0" smtClean="0"/>
              <a:t>Conforms to USGS (and FEMA) standards</a:t>
            </a:r>
          </a:p>
          <a:p>
            <a:r>
              <a:rPr lang="en-US" dirty="0" smtClean="0"/>
              <a:t>KY From Above partners get point cloud</a:t>
            </a:r>
          </a:p>
          <a:p>
            <a:r>
              <a:rPr lang="en-US" dirty="0" smtClean="0"/>
              <a:t>5 foot DEMs are available to the public</a:t>
            </a:r>
            <a:endParaRPr lang="en-US" dirty="0"/>
          </a:p>
        </p:txBody>
      </p:sp>
      <p:grpSp>
        <p:nvGrpSpPr>
          <p:cNvPr id="14" name="Group 13"/>
          <p:cNvGrpSpPr/>
          <p:nvPr/>
        </p:nvGrpSpPr>
        <p:grpSpPr>
          <a:xfrm>
            <a:off x="7848600" y="5658163"/>
            <a:ext cx="1295400" cy="1171575"/>
            <a:chOff x="7848600" y="5686425"/>
            <a:chExt cx="1295400" cy="1171575"/>
          </a:xfrm>
        </p:grpSpPr>
        <p:pic>
          <p:nvPicPr>
            <p:cNvPr id="15" name="Picture 14"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16" name="Picture 15"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17" name="Picture 16"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3956099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0"/>
            <a:ext cx="4114800" cy="4049829"/>
          </a:xfrm>
          <a:prstGeom prst="rect">
            <a:avLst/>
          </a:prstGeom>
          <a:noFill/>
          <a:ln w="9525">
            <a:solidFill>
              <a:srgbClr val="C00000"/>
            </a:solid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676400" y="2596005"/>
            <a:ext cx="7467600" cy="4261995"/>
          </a:xfrm>
          <a:prstGeom prst="rect">
            <a:avLst/>
          </a:prstGeom>
          <a:noFill/>
          <a:ln w="9525">
            <a:solidFill>
              <a:srgbClr val="C00000"/>
            </a:solidFill>
            <a:miter lim="800000"/>
            <a:headEnd/>
            <a:tailEnd/>
          </a:ln>
        </p:spPr>
      </p:pic>
      <p:grpSp>
        <p:nvGrpSpPr>
          <p:cNvPr id="6" name="Group 5"/>
          <p:cNvGrpSpPr/>
          <p:nvPr/>
        </p:nvGrpSpPr>
        <p:grpSpPr>
          <a:xfrm>
            <a:off x="0" y="5686425"/>
            <a:ext cx="1295400" cy="1171575"/>
            <a:chOff x="7848600" y="5686425"/>
            <a:chExt cx="1295400" cy="1171575"/>
          </a:xfrm>
        </p:grpSpPr>
        <p:pic>
          <p:nvPicPr>
            <p:cNvPr id="7" name="Picture 6"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6540415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eaLnBrk="1" hangingPunct="1"/>
            <a:endParaRPr lang="en-US" smtClean="0"/>
          </a:p>
        </p:txBody>
      </p:sp>
      <p:sp>
        <p:nvSpPr>
          <p:cNvPr id="36866" name="Content Placeholder 2"/>
          <p:cNvSpPr>
            <a:spLocks noGrp="1"/>
          </p:cNvSpPr>
          <p:nvPr>
            <p:ph idx="1"/>
          </p:nvPr>
        </p:nvSpPr>
        <p:spPr/>
        <p:txBody>
          <a:bodyPr/>
          <a:lstStyle/>
          <a:p>
            <a:pPr eaLnBrk="1" hangingPunct="1"/>
            <a:endParaRPr lang="en-US" smtClean="0"/>
          </a:p>
        </p:txBody>
      </p:sp>
      <p:pic>
        <p:nvPicPr>
          <p:cNvPr id="36867" name="Picture 2"/>
          <p:cNvPicPr>
            <a:picLocks noChangeAspect="1" noChangeArrowheads="1"/>
          </p:cNvPicPr>
          <p:nvPr/>
        </p:nvPicPr>
        <p:blipFill>
          <a:blip r:embed="rId2" cstate="print"/>
          <a:srcRect/>
          <a:stretch>
            <a:fillRect/>
          </a:stretch>
        </p:blipFill>
        <p:spPr bwMode="auto">
          <a:xfrm>
            <a:off x="0" y="0"/>
            <a:ext cx="7315200" cy="6616700"/>
          </a:xfrm>
          <a:prstGeom prst="rect">
            <a:avLst/>
          </a:prstGeom>
          <a:noFill/>
          <a:ln w="9525">
            <a:noFill/>
            <a:miter lim="800000"/>
            <a:headEnd/>
            <a:tailEnd/>
          </a:ln>
        </p:spPr>
      </p:pic>
      <p:sp>
        <p:nvSpPr>
          <p:cNvPr id="36868" name="TextBox 4"/>
          <p:cNvSpPr txBox="1">
            <a:spLocks noChangeArrowheads="1"/>
          </p:cNvSpPr>
          <p:nvPr/>
        </p:nvSpPr>
        <p:spPr bwMode="auto">
          <a:xfrm>
            <a:off x="863600" y="6550025"/>
            <a:ext cx="8280400" cy="307975"/>
          </a:xfrm>
          <a:prstGeom prst="rect">
            <a:avLst/>
          </a:prstGeom>
          <a:noFill/>
          <a:ln w="9525">
            <a:noFill/>
            <a:miter lim="800000"/>
            <a:headEnd/>
            <a:tailEnd/>
          </a:ln>
        </p:spPr>
        <p:txBody>
          <a:bodyPr wrap="none">
            <a:spAutoFit/>
          </a:bodyPr>
          <a:lstStyle/>
          <a:p>
            <a:r>
              <a:rPr lang="en-US" sz="1400">
                <a:latin typeface="Calibri" pitchFamily="34" charset="0"/>
                <a:hlinkClick r:id="rId3"/>
              </a:rPr>
              <a:t>http://kyraster.ky.gov/arcgis/rest/services/ElevationServices/Ky_DEM_KYAPED_5FT_ShadedRelief/ImageServer</a:t>
            </a:r>
            <a:r>
              <a:rPr lang="en-US" sz="1400">
                <a:latin typeface="Calibri" pitchFamily="34" charset="0"/>
              </a:rPr>
              <a:t> </a:t>
            </a:r>
          </a:p>
        </p:txBody>
      </p:sp>
      <p:grpSp>
        <p:nvGrpSpPr>
          <p:cNvPr id="11" name="Group 10"/>
          <p:cNvGrpSpPr/>
          <p:nvPr/>
        </p:nvGrpSpPr>
        <p:grpSpPr>
          <a:xfrm>
            <a:off x="7848600" y="228600"/>
            <a:ext cx="1295400" cy="1171575"/>
            <a:chOff x="7848600" y="5686425"/>
            <a:chExt cx="1295400" cy="1171575"/>
          </a:xfrm>
        </p:grpSpPr>
        <p:pic>
          <p:nvPicPr>
            <p:cNvPr id="12" name="Picture 11"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13" name="Picture 12"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14" name="Picture 13"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3810242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9144000" cy="544938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0"/>
            <a:ext cx="9144000" cy="6585211"/>
          </a:xfrm>
          <a:prstGeom prst="rect">
            <a:avLst/>
          </a:prstGeom>
          <a:noFill/>
          <a:ln w="9525">
            <a:noFill/>
            <a:miter lim="800000"/>
            <a:headEnd/>
            <a:tailEnd/>
          </a:ln>
        </p:spPr>
      </p:pic>
      <p:grpSp>
        <p:nvGrpSpPr>
          <p:cNvPr id="6" name="Group 5"/>
          <p:cNvGrpSpPr/>
          <p:nvPr/>
        </p:nvGrpSpPr>
        <p:grpSpPr>
          <a:xfrm>
            <a:off x="0" y="5686425"/>
            <a:ext cx="1295400" cy="1171575"/>
            <a:chOff x="7848600" y="5686425"/>
            <a:chExt cx="1295400" cy="1171575"/>
          </a:xfrm>
        </p:grpSpPr>
        <p:pic>
          <p:nvPicPr>
            <p:cNvPr id="7" name="Picture 6"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63024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0" y="0"/>
            <a:ext cx="8915400" cy="1143000"/>
          </a:xfrm>
          <a:prstGeom prst="rect">
            <a:avLst/>
          </a:prstGeom>
        </p:spPr>
        <p:txBody>
          <a:bodyPr vert="horz" lIns="91440" tIns="45720" rIns="91440" bIns="45720" rtlCol="0" anchor="ctr">
            <a:normAutofit fontScale="5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8000" b="1" dirty="0" smtClean="0">
                <a:solidFill>
                  <a:srgbClr val="C00000"/>
                </a:solidFill>
                <a:latin typeface="+mj-lt"/>
                <a:ea typeface="+mj-ea"/>
                <a:cs typeface="+mj-cs"/>
              </a:rPr>
              <a:t>EXAMPLE 2: KYAPED – Aerial Multispectral Data</a:t>
            </a:r>
            <a:endParaRPr lang="en-US" sz="4400" i="1" dirty="0" smtClean="0">
              <a:solidFill>
                <a:srgbClr val="C00000"/>
              </a:solidFill>
              <a:latin typeface="+mj-lt"/>
              <a:ea typeface="+mj-ea"/>
              <a:cs typeface="+mj-cs"/>
            </a:endParaRPr>
          </a:p>
        </p:txBody>
      </p:sp>
      <p:sp>
        <p:nvSpPr>
          <p:cNvPr id="10" name="Content Placeholder 2"/>
          <p:cNvSpPr>
            <a:spLocks noGrp="1"/>
          </p:cNvSpPr>
          <p:nvPr>
            <p:ph idx="1"/>
          </p:nvPr>
        </p:nvSpPr>
        <p:spPr/>
        <p:txBody>
          <a:bodyPr>
            <a:normAutofit/>
          </a:bodyPr>
          <a:lstStyle/>
          <a:p>
            <a:r>
              <a:rPr lang="en-US" dirty="0" smtClean="0"/>
              <a:t>Aerial</a:t>
            </a:r>
          </a:p>
          <a:p>
            <a:r>
              <a:rPr lang="en-US" dirty="0" err="1" smtClean="0"/>
              <a:t>Orthorectified</a:t>
            </a:r>
            <a:r>
              <a:rPr lang="en-US" dirty="0" smtClean="0"/>
              <a:t> – high quality, numerous GCPs</a:t>
            </a:r>
          </a:p>
          <a:p>
            <a:r>
              <a:rPr lang="en-US" dirty="0" smtClean="0"/>
              <a:t>High spatial resolution (6 inch, 1 foot)</a:t>
            </a:r>
          </a:p>
          <a:p>
            <a:r>
              <a:rPr lang="en-US" dirty="0" smtClean="0"/>
              <a:t>Standard spectral resolution (4 bands)</a:t>
            </a:r>
          </a:p>
          <a:p>
            <a:r>
              <a:rPr lang="en-US" dirty="0" smtClean="0"/>
              <a:t>Standard radiometric resolution (8-bit depth)</a:t>
            </a:r>
          </a:p>
          <a:p>
            <a:r>
              <a:rPr lang="en-US" dirty="0" smtClean="0"/>
              <a:t>Episodic revisits (</a:t>
            </a:r>
            <a:r>
              <a:rPr lang="en-US" i="1" dirty="0" smtClean="0"/>
              <a:t>funding dictates frequency</a:t>
            </a:r>
            <a:r>
              <a:rPr lang="en-US" dirty="0" smtClean="0"/>
              <a:t>!)</a:t>
            </a:r>
          </a:p>
          <a:p>
            <a:r>
              <a:rPr lang="en-US" dirty="0" smtClean="0"/>
              <a:t>Spatial accuracy: meter-range</a:t>
            </a:r>
            <a:endParaRPr lang="en-US" dirty="0"/>
          </a:p>
        </p:txBody>
      </p:sp>
      <p:grpSp>
        <p:nvGrpSpPr>
          <p:cNvPr id="14" name="Group 13"/>
          <p:cNvGrpSpPr/>
          <p:nvPr/>
        </p:nvGrpSpPr>
        <p:grpSpPr>
          <a:xfrm>
            <a:off x="7848600" y="5658163"/>
            <a:ext cx="1295400" cy="1171575"/>
            <a:chOff x="7848600" y="5686425"/>
            <a:chExt cx="1295400" cy="1171575"/>
          </a:xfrm>
        </p:grpSpPr>
        <p:pic>
          <p:nvPicPr>
            <p:cNvPr id="15" name="Picture 14"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16" name="Picture 15"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17" name="Picture 16"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96267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 y="0"/>
            <a:ext cx="4495799" cy="6863717"/>
          </a:xfrm>
          <a:prstGeom prst="rect">
            <a:avLst/>
          </a:prstGeom>
          <a:noFill/>
          <a:ln w="9525">
            <a:noFill/>
            <a:miter lim="800000"/>
            <a:headEnd/>
            <a:tailEnd/>
          </a:ln>
        </p:spPr>
      </p:pic>
      <p:sp>
        <p:nvSpPr>
          <p:cNvPr id="10" name="Right Arrow 9"/>
          <p:cNvSpPr/>
          <p:nvPr/>
        </p:nvSpPr>
        <p:spPr>
          <a:xfrm rot="10800000">
            <a:off x="3657600" y="4191000"/>
            <a:ext cx="914400" cy="533400"/>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848600" y="5658163"/>
            <a:ext cx="1295400" cy="1171575"/>
            <a:chOff x="7848600" y="5686425"/>
            <a:chExt cx="1295400" cy="1171575"/>
          </a:xfrm>
        </p:grpSpPr>
        <p:pic>
          <p:nvPicPr>
            <p:cNvPr id="12" name="Picture 11" descr="COTLogoTransparentBackgroundFixed.gif"/>
            <p:cNvPicPr/>
            <p:nvPr/>
          </p:nvPicPr>
          <p:blipFill>
            <a:blip r:embed="rId3" cstate="print"/>
            <a:srcRect/>
            <a:stretch>
              <a:fillRect/>
            </a:stretch>
          </p:blipFill>
          <p:spPr bwMode="auto">
            <a:xfrm>
              <a:off x="7848600" y="5686425"/>
              <a:ext cx="1143000" cy="333375"/>
            </a:xfrm>
            <a:prstGeom prst="rect">
              <a:avLst/>
            </a:prstGeom>
            <a:noFill/>
          </p:spPr>
        </p:pic>
        <p:pic>
          <p:nvPicPr>
            <p:cNvPr id="13" name="Picture 12" descr="DGI logo"/>
            <p:cNvPicPr/>
            <p:nvPr/>
          </p:nvPicPr>
          <p:blipFill>
            <a:blip r:embed="rId4" cstate="print"/>
            <a:srcRect/>
            <a:stretch>
              <a:fillRect/>
            </a:stretch>
          </p:blipFill>
          <p:spPr bwMode="auto">
            <a:xfrm>
              <a:off x="7848600" y="6029325"/>
              <a:ext cx="914400" cy="533400"/>
            </a:xfrm>
            <a:prstGeom prst="rect">
              <a:avLst/>
            </a:prstGeom>
            <a:noFill/>
            <a:ln w="9525">
              <a:noFill/>
              <a:miter lim="800000"/>
              <a:headEnd/>
              <a:tailEnd/>
            </a:ln>
          </p:spPr>
        </p:pic>
        <p:pic>
          <p:nvPicPr>
            <p:cNvPr id="14" name="Picture 13" descr="KyBrandLogo_noline"/>
            <p:cNvPicPr/>
            <p:nvPr/>
          </p:nvPicPr>
          <p:blipFill>
            <a:blip r:embed="rId5"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6007471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0" y="228600"/>
            <a:ext cx="9146125" cy="6248400"/>
          </a:xfrm>
          <a:prstGeom prst="rect">
            <a:avLst/>
          </a:prstGeom>
          <a:noFill/>
          <a:ln w="9525">
            <a:noFill/>
            <a:miter lim="800000"/>
            <a:headEnd/>
            <a:tailEnd/>
          </a:ln>
        </p:spPr>
      </p:pic>
      <p:grpSp>
        <p:nvGrpSpPr>
          <p:cNvPr id="10" name="Group 9"/>
          <p:cNvGrpSpPr/>
          <p:nvPr/>
        </p:nvGrpSpPr>
        <p:grpSpPr>
          <a:xfrm>
            <a:off x="7848600" y="5658163"/>
            <a:ext cx="1295400" cy="1171575"/>
            <a:chOff x="7848600" y="5686425"/>
            <a:chExt cx="1295400" cy="1171575"/>
          </a:xfrm>
        </p:grpSpPr>
        <p:pic>
          <p:nvPicPr>
            <p:cNvPr id="11" name="Picture 10" descr="COTLogoTransparentBackgroundFixed.gif"/>
            <p:cNvPicPr/>
            <p:nvPr/>
          </p:nvPicPr>
          <p:blipFill>
            <a:blip r:embed="rId3" cstate="print"/>
            <a:srcRect/>
            <a:stretch>
              <a:fillRect/>
            </a:stretch>
          </p:blipFill>
          <p:spPr bwMode="auto">
            <a:xfrm>
              <a:off x="7848600" y="5686425"/>
              <a:ext cx="1143000" cy="333375"/>
            </a:xfrm>
            <a:prstGeom prst="rect">
              <a:avLst/>
            </a:prstGeom>
            <a:noFill/>
          </p:spPr>
        </p:pic>
        <p:pic>
          <p:nvPicPr>
            <p:cNvPr id="12" name="Picture 11" descr="DGI logo"/>
            <p:cNvPicPr/>
            <p:nvPr/>
          </p:nvPicPr>
          <p:blipFill>
            <a:blip r:embed="rId4" cstate="print"/>
            <a:srcRect/>
            <a:stretch>
              <a:fillRect/>
            </a:stretch>
          </p:blipFill>
          <p:spPr bwMode="auto">
            <a:xfrm>
              <a:off x="7848600" y="6029325"/>
              <a:ext cx="914400" cy="533400"/>
            </a:xfrm>
            <a:prstGeom prst="rect">
              <a:avLst/>
            </a:prstGeom>
            <a:noFill/>
            <a:ln w="9525">
              <a:noFill/>
              <a:miter lim="800000"/>
              <a:headEnd/>
              <a:tailEnd/>
            </a:ln>
          </p:spPr>
        </p:pic>
        <p:pic>
          <p:nvPicPr>
            <p:cNvPr id="13" name="Picture 12" descr="KyBrandLogo_noline"/>
            <p:cNvPicPr/>
            <p:nvPr/>
          </p:nvPicPr>
          <p:blipFill>
            <a:blip r:embed="rId5"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13633102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8595" y="228600"/>
            <a:ext cx="89154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200" b="1" dirty="0" smtClean="0">
                <a:solidFill>
                  <a:srgbClr val="C00000"/>
                </a:solidFill>
                <a:latin typeface="+mj-lt"/>
                <a:ea typeface="+mj-ea"/>
                <a:cs typeface="+mj-cs"/>
              </a:rPr>
              <a:t>EXAMPLE 3: NAIP (multispectral)</a:t>
            </a:r>
            <a:endParaRPr lang="en-US" sz="4200" i="1" dirty="0" smtClean="0">
              <a:solidFill>
                <a:srgbClr val="C00000"/>
              </a:solidFill>
              <a:latin typeface="+mj-lt"/>
              <a:ea typeface="+mj-ea"/>
              <a:cs typeface="+mj-cs"/>
            </a:endParaRPr>
          </a:p>
        </p:txBody>
      </p:sp>
      <p:sp>
        <p:nvSpPr>
          <p:cNvPr id="10" name="Content Placeholder 2"/>
          <p:cNvSpPr>
            <a:spLocks noGrp="1"/>
          </p:cNvSpPr>
          <p:nvPr>
            <p:ph idx="1"/>
          </p:nvPr>
        </p:nvSpPr>
        <p:spPr/>
        <p:txBody>
          <a:bodyPr>
            <a:normAutofit lnSpcReduction="10000"/>
          </a:bodyPr>
          <a:lstStyle/>
          <a:p>
            <a:r>
              <a:rPr lang="en-US" dirty="0" smtClean="0"/>
              <a:t>Aerial</a:t>
            </a:r>
          </a:p>
          <a:p>
            <a:r>
              <a:rPr lang="en-US" dirty="0" err="1" smtClean="0"/>
              <a:t>Orthorectified</a:t>
            </a:r>
            <a:r>
              <a:rPr lang="en-US" dirty="0" smtClean="0"/>
              <a:t> – high quality, numerous GCPs</a:t>
            </a:r>
          </a:p>
          <a:p>
            <a:r>
              <a:rPr lang="en-US" dirty="0" smtClean="0"/>
              <a:t>High spatial resolution (1 meter)</a:t>
            </a:r>
          </a:p>
          <a:p>
            <a:r>
              <a:rPr lang="en-US" dirty="0" smtClean="0"/>
              <a:t>Standard spectral resolution (4 bands)</a:t>
            </a:r>
          </a:p>
          <a:p>
            <a:r>
              <a:rPr lang="en-US" dirty="0" smtClean="0"/>
              <a:t>Standard radiometric resolution (8-bit depth)</a:t>
            </a:r>
          </a:p>
          <a:p>
            <a:r>
              <a:rPr lang="en-US" dirty="0" smtClean="0"/>
              <a:t>Periodic revisits (</a:t>
            </a:r>
            <a:r>
              <a:rPr lang="en-US" i="1" dirty="0" smtClean="0"/>
              <a:t>every two years</a:t>
            </a:r>
            <a:r>
              <a:rPr lang="en-US" dirty="0" smtClean="0"/>
              <a:t>)</a:t>
            </a:r>
          </a:p>
          <a:p>
            <a:pPr marL="0" indent="0">
              <a:buNone/>
            </a:pPr>
            <a:r>
              <a:rPr lang="en-US" b="1" dirty="0" smtClean="0">
                <a:solidFill>
                  <a:srgbClr val="C00000"/>
                </a:solidFill>
              </a:rPr>
              <a:t>	2004, 2006, 2008, 2010, 2012, 2014</a:t>
            </a:r>
          </a:p>
          <a:p>
            <a:r>
              <a:rPr lang="en-US" dirty="0" smtClean="0"/>
              <a:t>Spatial accuracy: meter-range</a:t>
            </a:r>
            <a:endParaRPr lang="en-US" dirty="0"/>
          </a:p>
        </p:txBody>
      </p:sp>
      <p:grpSp>
        <p:nvGrpSpPr>
          <p:cNvPr id="9" name="Group 8"/>
          <p:cNvGrpSpPr/>
          <p:nvPr/>
        </p:nvGrpSpPr>
        <p:grpSpPr>
          <a:xfrm>
            <a:off x="7848600" y="5658163"/>
            <a:ext cx="1295400" cy="1171575"/>
            <a:chOff x="7848600" y="5686425"/>
            <a:chExt cx="1295400" cy="1171575"/>
          </a:xfrm>
        </p:grpSpPr>
        <p:pic>
          <p:nvPicPr>
            <p:cNvPr id="14" name="Picture 13"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15" name="Picture 14"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16" name="Picture 15"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936374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0" y="-1"/>
            <a:ext cx="9144000" cy="6889839"/>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4" name="Picture 4"/>
          <p:cNvPicPr>
            <a:picLocks noChangeAspect="1" noChangeArrowheads="1"/>
          </p:cNvPicPr>
          <p:nvPr/>
        </p:nvPicPr>
        <p:blipFill>
          <a:blip r:embed="rId3" cstate="print"/>
          <a:srcRect/>
          <a:stretch>
            <a:fillRect/>
          </a:stretch>
        </p:blipFill>
        <p:spPr bwMode="auto">
          <a:xfrm>
            <a:off x="0" y="11875"/>
            <a:ext cx="9144000" cy="6862780"/>
          </a:xfrm>
          <a:prstGeom prst="rect">
            <a:avLst/>
          </a:prstGeom>
          <a:noFill/>
          <a:ln w="9525">
            <a:noFill/>
            <a:miter lim="800000"/>
            <a:headEnd/>
            <a:tailEnd/>
          </a:ln>
        </p:spPr>
      </p:pic>
      <p:grpSp>
        <p:nvGrpSpPr>
          <p:cNvPr id="12" name="Group 11"/>
          <p:cNvGrpSpPr/>
          <p:nvPr/>
        </p:nvGrpSpPr>
        <p:grpSpPr>
          <a:xfrm>
            <a:off x="7848600" y="5658163"/>
            <a:ext cx="1295400" cy="1171575"/>
            <a:chOff x="7848600" y="5686425"/>
            <a:chExt cx="1295400" cy="1171575"/>
          </a:xfrm>
        </p:grpSpPr>
        <p:pic>
          <p:nvPicPr>
            <p:cNvPr id="13" name="Picture 12"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14" name="Picture 13"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15" name="Picture 14"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10316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2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solidFill>
                  <a:srgbClr val="C00000"/>
                </a:solidFill>
                <a:latin typeface="+mj-lt"/>
                <a:ea typeface="+mj-ea"/>
                <a:cs typeface="+mj-cs"/>
              </a:rPr>
              <a:t>EXAMPLE 4: Story Maps</a:t>
            </a:r>
            <a:endParaRPr lang="en-US" dirty="0"/>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7848600" y="5658163"/>
            <a:ext cx="1295400" cy="1171575"/>
            <a:chOff x="7848600" y="5686425"/>
            <a:chExt cx="1295400" cy="1171575"/>
          </a:xfrm>
        </p:grpSpPr>
        <p:pic>
          <p:nvPicPr>
            <p:cNvPr id="5" name="Picture 4"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6" name="Picture 5"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7" name="Picture 6"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07250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848600" y="5658163"/>
            <a:ext cx="1295400" cy="1171575"/>
            <a:chOff x="7848600" y="5686425"/>
            <a:chExt cx="1295400" cy="1171575"/>
          </a:xfrm>
        </p:grpSpPr>
        <p:pic>
          <p:nvPicPr>
            <p:cNvPr id="7" name="Picture 6"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b="1" dirty="0"/>
              <a:t>The Open Definition </a:t>
            </a:r>
            <a:endParaRPr lang="en-US" b="1" dirty="0" smtClean="0"/>
          </a:p>
          <a:p>
            <a:pPr marL="0" indent="0">
              <a:buNone/>
            </a:pPr>
            <a:endParaRPr lang="en-US" b="1" dirty="0"/>
          </a:p>
          <a:p>
            <a:pPr marL="0" indent="0">
              <a:buNone/>
            </a:pPr>
            <a:r>
              <a:rPr lang="en-US" dirty="0"/>
              <a:t>The </a:t>
            </a:r>
            <a:r>
              <a:rPr lang="en-US" b="1" dirty="0">
                <a:hlinkClick r:id="rId5"/>
              </a:rPr>
              <a:t>Open Definition</a:t>
            </a:r>
            <a:r>
              <a:rPr lang="en-US" dirty="0"/>
              <a:t> sets out principles that define “openness” in relation to </a:t>
            </a:r>
            <a:r>
              <a:rPr lang="en-US" b="1" dirty="0"/>
              <a:t>data and content</a:t>
            </a:r>
            <a:r>
              <a:rPr lang="en-US" dirty="0" smtClean="0"/>
              <a:t>.</a:t>
            </a:r>
          </a:p>
          <a:p>
            <a:pPr marL="0" indent="0">
              <a:buNone/>
            </a:pPr>
            <a:endParaRPr lang="en-US" dirty="0"/>
          </a:p>
          <a:p>
            <a:pPr marL="0" indent="0">
              <a:buNone/>
            </a:pPr>
            <a:r>
              <a:rPr lang="en-US" dirty="0"/>
              <a:t>It makes </a:t>
            </a:r>
            <a:r>
              <a:rPr lang="en-US" b="1" dirty="0"/>
              <a:t>precise</a:t>
            </a:r>
            <a:r>
              <a:rPr lang="en-US" dirty="0"/>
              <a:t> the meaning of “open” in the terms </a:t>
            </a:r>
            <a:r>
              <a:rPr lang="en-US" b="1" dirty="0"/>
              <a:t>“open data”</a:t>
            </a:r>
            <a:r>
              <a:rPr lang="en-US" dirty="0"/>
              <a:t> and </a:t>
            </a:r>
            <a:r>
              <a:rPr lang="en-US" b="1" dirty="0"/>
              <a:t>“open content”</a:t>
            </a:r>
            <a:r>
              <a:rPr lang="en-US" dirty="0"/>
              <a:t> and thereby ensures </a:t>
            </a:r>
            <a:r>
              <a:rPr lang="en-US" b="1" dirty="0"/>
              <a:t>quality</a:t>
            </a:r>
            <a:r>
              <a:rPr lang="en-US" dirty="0"/>
              <a:t> and encourages </a:t>
            </a:r>
            <a:r>
              <a:rPr lang="en-US" b="1" dirty="0"/>
              <a:t>compatibility</a:t>
            </a:r>
            <a:r>
              <a:rPr lang="en-US" dirty="0"/>
              <a:t> between different pools of open material.</a:t>
            </a:r>
          </a:p>
          <a:p>
            <a:pPr marL="0" indent="0">
              <a:buNone/>
            </a:pPr>
            <a:r>
              <a:rPr lang="en-US" dirty="0"/>
              <a:t>It can be summed up in the statement that</a:t>
            </a:r>
            <a:r>
              <a:rPr lang="en-US" dirty="0" smtClean="0"/>
              <a:t>:</a:t>
            </a:r>
          </a:p>
          <a:p>
            <a:pPr marL="0" indent="0">
              <a:buNone/>
            </a:pPr>
            <a:endParaRPr lang="en-US" dirty="0"/>
          </a:p>
          <a:p>
            <a:pPr marL="0" indent="0">
              <a:buNone/>
            </a:pPr>
            <a:r>
              <a:rPr lang="en-US" dirty="0"/>
              <a:t>“Open means </a:t>
            </a:r>
            <a:r>
              <a:rPr lang="en-US" b="1" dirty="0"/>
              <a:t>anyone</a:t>
            </a:r>
            <a:r>
              <a:rPr lang="en-US" dirty="0"/>
              <a:t> can </a:t>
            </a:r>
            <a:r>
              <a:rPr lang="en-US" b="1" dirty="0"/>
              <a:t>freely access, use, modify, and share</a:t>
            </a:r>
            <a:r>
              <a:rPr lang="en-US" dirty="0"/>
              <a:t> for </a:t>
            </a:r>
            <a:r>
              <a:rPr lang="en-US" b="1" dirty="0"/>
              <a:t>any purpose</a:t>
            </a:r>
            <a:r>
              <a:rPr lang="en-US" dirty="0"/>
              <a:t> (subject, at most, to requirements that preserve provenance and openness</a:t>
            </a:r>
            <a:r>
              <a:rPr lang="en-US" dirty="0" smtClean="0"/>
              <a:t>).”</a:t>
            </a:r>
          </a:p>
          <a:p>
            <a:pPr marL="0" indent="0">
              <a:buNone/>
            </a:pPr>
            <a:endParaRPr lang="en-US" dirty="0"/>
          </a:p>
          <a:p>
            <a:pPr marL="0" indent="0">
              <a:buNone/>
            </a:pPr>
            <a:r>
              <a:rPr lang="en-US" dirty="0"/>
              <a:t>Put most succinctly</a:t>
            </a:r>
            <a:r>
              <a:rPr lang="en-US" dirty="0" smtClean="0"/>
              <a:t>:</a:t>
            </a:r>
          </a:p>
          <a:p>
            <a:pPr marL="0" indent="0">
              <a:buNone/>
            </a:pPr>
            <a:endParaRPr lang="en-US" dirty="0"/>
          </a:p>
          <a:p>
            <a:pPr marL="0" indent="0">
              <a:buNone/>
            </a:pPr>
            <a:r>
              <a:rPr lang="en-US" dirty="0">
                <a:solidFill>
                  <a:srgbClr val="C00000"/>
                </a:solidFill>
              </a:rPr>
              <a:t>“Open data and content can be </a:t>
            </a:r>
            <a:r>
              <a:rPr lang="en-US" b="1" dirty="0">
                <a:solidFill>
                  <a:srgbClr val="C00000"/>
                </a:solidFill>
              </a:rPr>
              <a:t>freely used, modified, and shared</a:t>
            </a:r>
            <a:r>
              <a:rPr lang="en-US" dirty="0">
                <a:solidFill>
                  <a:srgbClr val="C00000"/>
                </a:solidFill>
              </a:rPr>
              <a:t> by </a:t>
            </a:r>
            <a:r>
              <a:rPr lang="en-US" b="1" dirty="0">
                <a:solidFill>
                  <a:srgbClr val="C00000"/>
                </a:solidFill>
              </a:rPr>
              <a:t>anyone</a:t>
            </a:r>
            <a:r>
              <a:rPr lang="en-US" dirty="0">
                <a:solidFill>
                  <a:srgbClr val="C00000"/>
                </a:solidFill>
              </a:rPr>
              <a:t> for </a:t>
            </a:r>
            <a:r>
              <a:rPr lang="en-US" b="1" dirty="0">
                <a:solidFill>
                  <a:srgbClr val="C00000"/>
                </a:solidFill>
              </a:rPr>
              <a:t>any purpose</a:t>
            </a:r>
            <a:r>
              <a:rPr lang="en-US" dirty="0">
                <a:solidFill>
                  <a:srgbClr val="C00000"/>
                </a:solidFill>
              </a:rPr>
              <a:t>”</a:t>
            </a:r>
          </a:p>
          <a:p>
            <a:endParaRPr lang="en-US" dirty="0"/>
          </a:p>
        </p:txBody>
      </p:sp>
      <p:sp>
        <p:nvSpPr>
          <p:cNvPr id="4" name="Title 1"/>
          <p:cNvSpPr txBox="1">
            <a:spLocks/>
          </p:cNvSpPr>
          <p:nvPr/>
        </p:nvSpPr>
        <p:spPr>
          <a:xfrm>
            <a:off x="2628" y="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C00000"/>
                </a:solidFill>
              </a:rPr>
              <a:t>... In the beginning (II)</a:t>
            </a:r>
            <a:endParaRPr lang="en-US" b="1" dirty="0">
              <a:solidFill>
                <a:srgbClr val="C00000"/>
              </a:solidFill>
            </a:endParaRPr>
          </a:p>
        </p:txBody>
      </p:sp>
      <p:sp>
        <p:nvSpPr>
          <p:cNvPr id="5" name="TextBox 4"/>
          <p:cNvSpPr txBox="1"/>
          <p:nvPr/>
        </p:nvSpPr>
        <p:spPr>
          <a:xfrm>
            <a:off x="18394" y="5934670"/>
            <a:ext cx="7756634" cy="1200329"/>
          </a:xfrm>
          <a:prstGeom prst="rect">
            <a:avLst/>
          </a:prstGeom>
          <a:noFill/>
        </p:spPr>
        <p:txBody>
          <a:bodyPr wrap="square" rtlCol="0">
            <a:spAutoFit/>
          </a:bodyPr>
          <a:lstStyle/>
          <a:p>
            <a:endParaRPr lang="en-US" b="1" dirty="0" smtClean="0">
              <a:hlinkClick r:id="rId5"/>
            </a:endParaRPr>
          </a:p>
          <a:p>
            <a:r>
              <a:rPr lang="en-US" b="1" dirty="0" smtClean="0">
                <a:hlinkClick r:id="rId5"/>
              </a:rPr>
              <a:t>http://opendefinition.org/</a:t>
            </a:r>
            <a:r>
              <a:rPr lang="en-US" b="1" dirty="0" smtClean="0"/>
              <a:t> </a:t>
            </a:r>
          </a:p>
          <a:p>
            <a:r>
              <a:rPr lang="en-US" dirty="0" smtClean="0"/>
              <a:t> </a:t>
            </a:r>
            <a:endParaRPr lang="en-US" dirty="0"/>
          </a:p>
          <a:p>
            <a:endParaRPr lang="en-US" dirty="0"/>
          </a:p>
        </p:txBody>
      </p:sp>
    </p:spTree>
    <p:extLst>
      <p:ext uri="{BB962C8B-B14F-4D97-AF65-F5344CB8AC3E}">
        <p14:creationId xmlns:p14="http://schemas.microsoft.com/office/powerpoint/2010/main" val="3311708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172200" cy="6838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086100" y="6553200"/>
            <a:ext cx="4495800" cy="304800"/>
          </a:xfrm>
        </p:spPr>
        <p:txBody>
          <a:bodyPr>
            <a:normAutofit fontScale="47500" lnSpcReduction="20000"/>
          </a:bodyPr>
          <a:lstStyle/>
          <a:p>
            <a:pPr marL="0" indent="0">
              <a:buNone/>
            </a:pPr>
            <a:r>
              <a:rPr lang="en-US" dirty="0" smtClean="0">
                <a:hlinkClick r:id="rId3"/>
              </a:rPr>
              <a:t>http://kygeonet.ky.gov/govmaps/KyStoryMapsGallery/</a:t>
            </a:r>
            <a:r>
              <a:rPr lang="en-US" dirty="0" smtClean="0"/>
              <a:t> </a:t>
            </a:r>
            <a:endParaRPr lang="en-US" dirty="0"/>
          </a:p>
        </p:txBody>
      </p:sp>
      <p:grpSp>
        <p:nvGrpSpPr>
          <p:cNvPr id="5" name="Group 4"/>
          <p:cNvGrpSpPr/>
          <p:nvPr/>
        </p:nvGrpSpPr>
        <p:grpSpPr>
          <a:xfrm>
            <a:off x="7848600" y="5658163"/>
            <a:ext cx="1295400" cy="1171575"/>
            <a:chOff x="7848600" y="5686425"/>
            <a:chExt cx="1295400" cy="1171575"/>
          </a:xfrm>
        </p:grpSpPr>
        <p:pic>
          <p:nvPicPr>
            <p:cNvPr id="6" name="Picture 5"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7" name="Picture 6"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8" name="Picture 7"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922791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6" y="533400"/>
            <a:ext cx="9144000" cy="5476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766" y="6488668"/>
            <a:ext cx="5758949" cy="369332"/>
          </a:xfrm>
          <a:prstGeom prst="rect">
            <a:avLst/>
          </a:prstGeom>
          <a:noFill/>
        </p:spPr>
        <p:txBody>
          <a:bodyPr wrap="none" rtlCol="0">
            <a:spAutoFit/>
          </a:bodyPr>
          <a:lstStyle/>
          <a:p>
            <a:r>
              <a:rPr lang="en-US" dirty="0" smtClean="0">
                <a:hlinkClick r:id="rId3"/>
              </a:rPr>
              <a:t>http://kygeonet.ky.gov/StoryMaps/KyFromAboveElevation/</a:t>
            </a:r>
            <a:r>
              <a:rPr lang="en-US" dirty="0" smtClean="0"/>
              <a:t> </a:t>
            </a:r>
            <a:endParaRPr lang="en-US" dirty="0"/>
          </a:p>
        </p:txBody>
      </p:sp>
      <p:grpSp>
        <p:nvGrpSpPr>
          <p:cNvPr id="6" name="Group 5"/>
          <p:cNvGrpSpPr/>
          <p:nvPr/>
        </p:nvGrpSpPr>
        <p:grpSpPr>
          <a:xfrm>
            <a:off x="7848600" y="5658163"/>
            <a:ext cx="1295400" cy="1171575"/>
            <a:chOff x="7848600" y="5686425"/>
            <a:chExt cx="1295400" cy="1171575"/>
          </a:xfrm>
        </p:grpSpPr>
        <p:pic>
          <p:nvPicPr>
            <p:cNvPr id="7" name="Picture 6"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6175971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8" y="304800"/>
            <a:ext cx="9234766"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648" y="6491296"/>
            <a:ext cx="6005875" cy="369332"/>
          </a:xfrm>
          <a:prstGeom prst="rect">
            <a:avLst/>
          </a:prstGeom>
          <a:noFill/>
        </p:spPr>
        <p:txBody>
          <a:bodyPr wrap="none" rtlCol="0">
            <a:spAutoFit/>
          </a:bodyPr>
          <a:lstStyle/>
          <a:p>
            <a:r>
              <a:rPr lang="en-US" dirty="0" smtClean="0">
                <a:hlinkClick r:id="rId3"/>
              </a:rPr>
              <a:t>http://kygeonet.ky.gov/StoryMaps/KyBourbonTrailCraftTour/#</a:t>
            </a:r>
            <a:r>
              <a:rPr lang="en-US" dirty="0" smtClean="0"/>
              <a:t> </a:t>
            </a:r>
            <a:endParaRPr lang="en-US" dirty="0"/>
          </a:p>
        </p:txBody>
      </p:sp>
      <p:grpSp>
        <p:nvGrpSpPr>
          <p:cNvPr id="6" name="Group 5"/>
          <p:cNvGrpSpPr/>
          <p:nvPr/>
        </p:nvGrpSpPr>
        <p:grpSpPr>
          <a:xfrm>
            <a:off x="7848600" y="5658163"/>
            <a:ext cx="1295400" cy="1171575"/>
            <a:chOff x="7848600" y="5686425"/>
            <a:chExt cx="1295400" cy="1171575"/>
          </a:xfrm>
        </p:grpSpPr>
        <p:pic>
          <p:nvPicPr>
            <p:cNvPr id="7" name="Picture 6"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434091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0" y="427038"/>
            <a:ext cx="91440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C00000"/>
                </a:solidFill>
              </a:rPr>
              <a:t>EXAMPLE 5: Crowdsourcing/Data Mining/Mobile GIS</a:t>
            </a:r>
            <a:endParaRPr lang="en-US" dirty="0"/>
          </a:p>
        </p:txBody>
      </p:sp>
      <p:grpSp>
        <p:nvGrpSpPr>
          <p:cNvPr id="5" name="Group 4"/>
          <p:cNvGrpSpPr/>
          <p:nvPr/>
        </p:nvGrpSpPr>
        <p:grpSpPr>
          <a:xfrm>
            <a:off x="7848600" y="5658163"/>
            <a:ext cx="1295400" cy="1171575"/>
            <a:chOff x="7848600" y="5686425"/>
            <a:chExt cx="1295400" cy="1171575"/>
          </a:xfrm>
        </p:grpSpPr>
        <p:pic>
          <p:nvPicPr>
            <p:cNvPr id="6" name="Picture 5"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7" name="Picture 6"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8" name="Picture 7"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34688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7848600" y="5658163"/>
            <a:ext cx="1295400" cy="1171575"/>
            <a:chOff x="7848600" y="5686425"/>
            <a:chExt cx="1295400" cy="1171575"/>
          </a:xfrm>
        </p:grpSpPr>
        <p:pic>
          <p:nvPicPr>
            <p:cNvPr id="54" name="Picture 53"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55" name="Picture 54"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56" name="Picture 55"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
        <p:nvSpPr>
          <p:cNvPr id="40" name="Rounded Rectangle 39"/>
          <p:cNvSpPr/>
          <p:nvPr/>
        </p:nvSpPr>
        <p:spPr>
          <a:xfrm>
            <a:off x="58065" y="3225800"/>
            <a:ext cx="2904636" cy="2085976"/>
          </a:xfrm>
          <a:prstGeom prst="round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solidFill>
                  <a:prstClr val="black"/>
                </a:solidFill>
              </a:rPr>
              <a:t>Real-Time Data Feeds</a:t>
            </a:r>
          </a:p>
        </p:txBody>
      </p:sp>
      <p:grpSp>
        <p:nvGrpSpPr>
          <p:cNvPr id="22" name="Group 21"/>
          <p:cNvGrpSpPr/>
          <p:nvPr/>
        </p:nvGrpSpPr>
        <p:grpSpPr>
          <a:xfrm>
            <a:off x="8077200" y="76200"/>
            <a:ext cx="1096844" cy="1242093"/>
            <a:chOff x="8229600" y="196452"/>
            <a:chExt cx="871079" cy="767030"/>
          </a:xfrm>
        </p:grpSpPr>
        <p:pic>
          <p:nvPicPr>
            <p:cNvPr id="1055" name="Picture 31" descr="http://www.avjobs.com/images/v_png_v5/v_collection_png/256x256/shadow/user_earth.pn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9600" y="196452"/>
              <a:ext cx="618326" cy="618326"/>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http://cristalconsultancygroup.com/wp-content/uploads/2014/02/responsive_design.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12746" y="509107"/>
              <a:ext cx="787933" cy="4543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3191692" y="3379966"/>
            <a:ext cx="2286000" cy="1607780"/>
            <a:chOff x="3200400" y="2529617"/>
            <a:chExt cx="2286000" cy="1205835"/>
          </a:xfrm>
        </p:grpSpPr>
        <p:sp>
          <p:nvSpPr>
            <p:cNvPr id="6" name="Rounded Rectangle 5"/>
            <p:cNvSpPr/>
            <p:nvPr/>
          </p:nvSpPr>
          <p:spPr>
            <a:xfrm>
              <a:off x="3200400" y="2529617"/>
              <a:ext cx="2286000" cy="12058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prstClr val="black"/>
                  </a:solidFill>
                </a:rPr>
                <a:t>ArcGIS Server</a:t>
              </a:r>
            </a:p>
            <a:p>
              <a:pPr algn="ctr"/>
              <a:endParaRPr lang="en-US" dirty="0">
                <a:solidFill>
                  <a:prstClr val="black"/>
                </a:solidFill>
              </a:endParaRPr>
            </a:p>
            <a:p>
              <a:pPr algn="ctr"/>
              <a:endParaRPr lang="en-US" dirty="0">
                <a:solidFill>
                  <a:prstClr val="black"/>
                </a:solidFill>
              </a:endParaRPr>
            </a:p>
          </p:txBody>
        </p:sp>
        <p:sp>
          <p:nvSpPr>
            <p:cNvPr id="10" name="Rounded Rectangle 9"/>
            <p:cNvSpPr/>
            <p:nvPr/>
          </p:nvSpPr>
          <p:spPr>
            <a:xfrm>
              <a:off x="3200400" y="3063016"/>
              <a:ext cx="1837508" cy="67243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err="1">
                  <a:solidFill>
                    <a:prstClr val="white"/>
                  </a:solidFill>
                </a:rPr>
                <a:t>GeoEvent</a:t>
              </a:r>
              <a:r>
                <a:rPr lang="en-US" dirty="0">
                  <a:solidFill>
                    <a:prstClr val="white"/>
                  </a:solidFill>
                </a:rPr>
                <a:t> Processor</a:t>
              </a:r>
            </a:p>
          </p:txBody>
        </p:sp>
        <p:pic>
          <p:nvPicPr>
            <p:cNvPr id="1035" name="Picture 11" descr="http://b.dryicons.com/images/icon_sets/blue_extended_icons_set/png/128x128/globe_process.png">
              <a:hlinkClick r:id="rId9"/>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56908" y="3385982"/>
              <a:ext cx="308896" cy="308896"/>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icons.iconarchive.com/icons/icons-land/gis-gps-map/256/Layers-icon.png">
              <a:hlinkClick r:id="rId12"/>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285308" y="2566800"/>
              <a:ext cx="419100" cy="4191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ounded Rectangle 18"/>
          <p:cNvSpPr/>
          <p:nvPr/>
        </p:nvSpPr>
        <p:spPr>
          <a:xfrm>
            <a:off x="3420292" y="5765804"/>
            <a:ext cx="1828800" cy="50800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prstClr val="black"/>
                </a:solidFill>
              </a:rPr>
              <a:t>     </a:t>
            </a:r>
            <a:r>
              <a:rPr lang="en-US" sz="1600" dirty="0">
                <a:solidFill>
                  <a:prstClr val="black"/>
                </a:solidFill>
              </a:rPr>
              <a:t>SQL Database</a:t>
            </a:r>
          </a:p>
        </p:txBody>
      </p:sp>
      <p:sp>
        <p:nvSpPr>
          <p:cNvPr id="36" name="Rounded Rectangle 35"/>
          <p:cNvSpPr/>
          <p:nvPr/>
        </p:nvSpPr>
        <p:spPr>
          <a:xfrm>
            <a:off x="6096007" y="1430471"/>
            <a:ext cx="2094079" cy="1388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prstClr val="black"/>
                </a:solidFill>
              </a:rPr>
              <a:t>Web Maps &amp; Dashboards for</a:t>
            </a:r>
          </a:p>
          <a:p>
            <a:pPr algn="ctr"/>
            <a:r>
              <a:rPr lang="en-US" sz="1600" dirty="0">
                <a:solidFill>
                  <a:prstClr val="black"/>
                </a:solidFill>
              </a:rPr>
              <a:t>Desktop &amp; Mobile Devices</a:t>
            </a:r>
          </a:p>
        </p:txBody>
      </p:sp>
      <p:pic>
        <p:nvPicPr>
          <p:cNvPr id="1043" name="Picture 19" descr="http://www.iconsdb.com/icons/preview/icon-sets/web-2-orange-2/map-marker-xxl.png">
            <a:hlinkClick r:id="rId15"/>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artisticGlowEdges/>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48400" y="1509357"/>
            <a:ext cx="220532" cy="294043"/>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p:cNvSpPr/>
          <p:nvPr/>
        </p:nvSpPr>
        <p:spPr>
          <a:xfrm>
            <a:off x="2657901" y="1160332"/>
            <a:ext cx="3200400" cy="16256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pic>
        <p:nvPicPr>
          <p:cNvPr id="1049" name="Picture 25" descr="https://cdn0.iconfinder.com/data/icons/exempli_gratia/256/Globe.png">
            <a:hlinkClick r:id="rId18"/>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05708" y="2029311"/>
            <a:ext cx="439785" cy="586380"/>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3155944" y="1622911"/>
            <a:ext cx="2101861" cy="457200"/>
          </a:xfrm>
          <a:prstGeom prst="roundRect">
            <a:avLst/>
          </a:prstGeom>
          <a:gradFill>
            <a:gsLst>
              <a:gs pos="0">
                <a:schemeClr val="accent3">
                  <a:tint val="50000"/>
                  <a:satMod val="300000"/>
                  <a:alpha val="74000"/>
                </a:schemeClr>
              </a:gs>
              <a:gs pos="35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prstClr val="black"/>
                </a:solidFill>
              </a:rPr>
              <a:t>KYTC ArcGIS Online</a:t>
            </a:r>
          </a:p>
        </p:txBody>
      </p:sp>
      <p:grpSp>
        <p:nvGrpSpPr>
          <p:cNvPr id="20" name="Group 19"/>
          <p:cNvGrpSpPr/>
          <p:nvPr/>
        </p:nvGrpSpPr>
        <p:grpSpPr>
          <a:xfrm>
            <a:off x="6172207" y="5757832"/>
            <a:ext cx="2057401" cy="508001"/>
            <a:chOff x="6172199" y="4229462"/>
            <a:chExt cx="2057401" cy="381001"/>
          </a:xfrm>
        </p:grpSpPr>
        <p:sp>
          <p:nvSpPr>
            <p:cNvPr id="30" name="Rounded Rectangle 29"/>
            <p:cNvSpPr/>
            <p:nvPr/>
          </p:nvSpPr>
          <p:spPr>
            <a:xfrm>
              <a:off x="6172199" y="4229462"/>
              <a:ext cx="2057401" cy="38100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prstClr val="black"/>
                  </a:solidFill>
                </a:rPr>
                <a:t>     </a:t>
              </a:r>
              <a:r>
                <a:rPr lang="en-US" sz="1600" dirty="0">
                  <a:solidFill>
                    <a:prstClr val="black"/>
                  </a:solidFill>
                </a:rPr>
                <a:t>Hadoop (Big Data)</a:t>
              </a:r>
            </a:p>
          </p:txBody>
        </p:sp>
        <p:pic>
          <p:nvPicPr>
            <p:cNvPr id="1051" name="Picture 27" descr="http://cdn.blog-sap.com/innovation/files/2012/09/hadoop-elephant.jpg">
              <a:hlinkClick r:id="rId21"/>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2895" y="4305662"/>
              <a:ext cx="309067" cy="231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6614957" y="4445001"/>
            <a:ext cx="2247901" cy="508001"/>
            <a:chOff x="5941942" y="2956663"/>
            <a:chExt cx="2247901" cy="381001"/>
          </a:xfrm>
        </p:grpSpPr>
        <p:sp>
          <p:nvSpPr>
            <p:cNvPr id="33" name="Rounded Rectangle 32"/>
            <p:cNvSpPr/>
            <p:nvPr/>
          </p:nvSpPr>
          <p:spPr>
            <a:xfrm>
              <a:off x="5941942" y="2956663"/>
              <a:ext cx="2247901" cy="38100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prstClr val="black"/>
                  </a:solidFill>
                </a:rPr>
                <a:t>    </a:t>
              </a:r>
              <a:r>
                <a:rPr lang="en-US" sz="1600" dirty="0">
                  <a:solidFill>
                    <a:prstClr val="black"/>
                  </a:solidFill>
                </a:rPr>
                <a:t>Tableau (Reporting)</a:t>
              </a:r>
            </a:p>
          </p:txBody>
        </p:sp>
        <p:pic>
          <p:nvPicPr>
            <p:cNvPr id="1053" name="Picture 29" descr="http://cdn.slidesharecdn.com/profile-photo-TableauSoftware-96x96.jpg?cb=1418159640">
              <a:hlinkClick r:id="rId23"/>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081554" y="3060017"/>
              <a:ext cx="200584" cy="200584"/>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ight Arrow 47"/>
          <p:cNvSpPr/>
          <p:nvPr/>
        </p:nvSpPr>
        <p:spPr>
          <a:xfrm>
            <a:off x="5215719" y="5879613"/>
            <a:ext cx="1007176" cy="346792"/>
          </a:xfrm>
          <a:prstGeom prst="rightArrow">
            <a:avLst>
              <a:gd name="adj1" fmla="val 37971"/>
              <a:gd name="adj2" fmla="val 71373"/>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prstClr val="white"/>
              </a:solidFill>
            </a:endParaRPr>
          </a:p>
        </p:txBody>
      </p:sp>
      <p:sp>
        <p:nvSpPr>
          <p:cNvPr id="49" name="Right Arrow 48"/>
          <p:cNvSpPr/>
          <p:nvPr/>
        </p:nvSpPr>
        <p:spPr>
          <a:xfrm rot="18863088">
            <a:off x="6846257" y="5249648"/>
            <a:ext cx="1162677" cy="260094"/>
          </a:xfrm>
          <a:prstGeom prst="rightArrow">
            <a:avLst>
              <a:gd name="adj1" fmla="val 37971"/>
              <a:gd name="adj2" fmla="val 71373"/>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prstClr val="white"/>
              </a:solidFill>
            </a:endParaRPr>
          </a:p>
        </p:txBody>
      </p:sp>
      <p:sp>
        <p:nvSpPr>
          <p:cNvPr id="50" name="Right Arrow 49"/>
          <p:cNvSpPr/>
          <p:nvPr/>
        </p:nvSpPr>
        <p:spPr>
          <a:xfrm rot="14612222">
            <a:off x="6540250" y="3533117"/>
            <a:ext cx="1819965" cy="260094"/>
          </a:xfrm>
          <a:prstGeom prst="rightArrow">
            <a:avLst>
              <a:gd name="adj1" fmla="val 37971"/>
              <a:gd name="adj2" fmla="val 71373"/>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prstClr val="white"/>
              </a:solidFill>
            </a:endParaRPr>
          </a:p>
        </p:txBody>
      </p:sp>
      <p:sp>
        <p:nvSpPr>
          <p:cNvPr id="51" name="Right Arrow 50"/>
          <p:cNvSpPr/>
          <p:nvPr/>
        </p:nvSpPr>
        <p:spPr>
          <a:xfrm rot="16200000">
            <a:off x="3909755" y="2984712"/>
            <a:ext cx="831681" cy="260094"/>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sp>
        <p:nvSpPr>
          <p:cNvPr id="52" name="Right Arrow 51"/>
          <p:cNvSpPr/>
          <p:nvPr/>
        </p:nvSpPr>
        <p:spPr>
          <a:xfrm>
            <a:off x="5704975" y="1800952"/>
            <a:ext cx="529093" cy="346792"/>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sp>
        <p:nvSpPr>
          <p:cNvPr id="26" name="Up-Down Arrow 25"/>
          <p:cNvSpPr/>
          <p:nvPr/>
        </p:nvSpPr>
        <p:spPr>
          <a:xfrm>
            <a:off x="4164702" y="4953001"/>
            <a:ext cx="254898" cy="906427"/>
          </a:xfrm>
          <a:prstGeom prst="upDownArrow">
            <a:avLst>
              <a:gd name="adj1" fmla="val 36921"/>
              <a:gd name="adj2" fmla="val 7055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pic>
        <p:nvPicPr>
          <p:cNvPr id="1059" name="Picture 35" descr="http://files.softicons.com/download/social-media-icons/brushed-metal-icons-by-mebaze/png/512x512/Dashboard-01.png">
            <a:hlinkClick r:id="rId25"/>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868235" y="2392409"/>
            <a:ext cx="285739" cy="380985"/>
          </a:xfrm>
          <a:prstGeom prst="rect">
            <a:avLst/>
          </a:prstGeom>
          <a:noFill/>
          <a:extLst>
            <a:ext uri="{909E8E84-426E-40DD-AFC4-6F175D3DCCD1}">
              <a14:hiddenFill xmlns:a14="http://schemas.microsoft.com/office/drawing/2010/main">
                <a:solidFill>
                  <a:srgbClr val="FFFFFF"/>
                </a:solidFill>
              </a14:hiddenFill>
            </a:ext>
          </a:extLst>
        </p:spPr>
      </p:pic>
      <p:sp>
        <p:nvSpPr>
          <p:cNvPr id="75" name="Right Arrow 74"/>
          <p:cNvSpPr/>
          <p:nvPr/>
        </p:nvSpPr>
        <p:spPr>
          <a:xfrm>
            <a:off x="79104" y="6435008"/>
            <a:ext cx="1007176" cy="346792"/>
          </a:xfrm>
          <a:prstGeom prst="rightArrow">
            <a:avLst>
              <a:gd name="adj1" fmla="val 37971"/>
              <a:gd name="adj2" fmla="val 71373"/>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prstClr val="white"/>
              </a:solidFill>
            </a:endParaRPr>
          </a:p>
        </p:txBody>
      </p:sp>
      <p:sp>
        <p:nvSpPr>
          <p:cNvPr id="76" name="Right Arrow 75"/>
          <p:cNvSpPr/>
          <p:nvPr/>
        </p:nvSpPr>
        <p:spPr>
          <a:xfrm>
            <a:off x="79104" y="5901171"/>
            <a:ext cx="1007176" cy="346792"/>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sp>
        <p:nvSpPr>
          <p:cNvPr id="35" name="TextBox 34"/>
          <p:cNvSpPr txBox="1"/>
          <p:nvPr/>
        </p:nvSpPr>
        <p:spPr>
          <a:xfrm>
            <a:off x="0" y="5664202"/>
            <a:ext cx="797526" cy="276999"/>
          </a:xfrm>
          <a:prstGeom prst="rect">
            <a:avLst/>
          </a:prstGeom>
          <a:noFill/>
        </p:spPr>
        <p:txBody>
          <a:bodyPr wrap="none" rtlCol="0">
            <a:spAutoFit/>
          </a:bodyPr>
          <a:lstStyle/>
          <a:p>
            <a:r>
              <a:rPr lang="en-US" sz="1200" dirty="0">
                <a:solidFill>
                  <a:prstClr val="black"/>
                </a:solidFill>
              </a:rPr>
              <a:t>Real Time</a:t>
            </a:r>
          </a:p>
        </p:txBody>
      </p:sp>
      <p:sp>
        <p:nvSpPr>
          <p:cNvPr id="78" name="TextBox 77"/>
          <p:cNvSpPr txBox="1"/>
          <p:nvPr/>
        </p:nvSpPr>
        <p:spPr>
          <a:xfrm>
            <a:off x="0" y="6070600"/>
            <a:ext cx="1825896" cy="369332"/>
          </a:xfrm>
          <a:prstGeom prst="rect">
            <a:avLst/>
          </a:prstGeom>
          <a:noFill/>
        </p:spPr>
        <p:txBody>
          <a:bodyPr wrap="square" rtlCol="0">
            <a:spAutoFit/>
          </a:bodyPr>
          <a:lstStyle/>
          <a:p>
            <a:pPr>
              <a:lnSpc>
                <a:spcPct val="150000"/>
              </a:lnSpc>
            </a:pPr>
            <a:r>
              <a:rPr lang="en-US" sz="1200" dirty="0">
                <a:solidFill>
                  <a:prstClr val="black"/>
                </a:solidFill>
              </a:rPr>
              <a:t>Post Processed</a:t>
            </a:r>
          </a:p>
        </p:txBody>
      </p:sp>
      <p:sp>
        <p:nvSpPr>
          <p:cNvPr id="81" name="Cloud 80"/>
          <p:cNvSpPr/>
          <p:nvPr/>
        </p:nvSpPr>
        <p:spPr>
          <a:xfrm>
            <a:off x="76200" y="180048"/>
            <a:ext cx="2514600" cy="152175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prstClr val="black"/>
                </a:solidFill>
              </a:rPr>
              <a:t>Other Existing Cloud  (Real-Time) Resources:</a:t>
            </a:r>
          </a:p>
          <a:p>
            <a:pPr algn="ctr"/>
            <a:r>
              <a:rPr lang="en-US" sz="1200" dirty="0">
                <a:solidFill>
                  <a:prstClr val="black"/>
                </a:solidFill>
              </a:rPr>
              <a:t>Weather, Traffic, Cameras…</a:t>
            </a:r>
            <a:r>
              <a:rPr lang="en-US" sz="1200" dirty="0" err="1">
                <a:solidFill>
                  <a:prstClr val="black"/>
                </a:solidFill>
              </a:rPr>
              <a:t>etc</a:t>
            </a:r>
            <a:endParaRPr lang="en-US" sz="1200" dirty="0">
              <a:solidFill>
                <a:prstClr val="black"/>
              </a:solidFill>
            </a:endParaRPr>
          </a:p>
        </p:txBody>
      </p:sp>
      <p:sp>
        <p:nvSpPr>
          <p:cNvPr id="82" name="Right Arrow 81"/>
          <p:cNvSpPr/>
          <p:nvPr/>
        </p:nvSpPr>
        <p:spPr>
          <a:xfrm rot="2309908">
            <a:off x="2324564" y="1174971"/>
            <a:ext cx="763572" cy="346792"/>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sp>
        <p:nvSpPr>
          <p:cNvPr id="83" name="Right Arrow 82"/>
          <p:cNvSpPr/>
          <p:nvPr/>
        </p:nvSpPr>
        <p:spPr>
          <a:xfrm rot="5400000">
            <a:off x="291805" y="1684245"/>
            <a:ext cx="496972" cy="260094"/>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sp>
        <p:nvSpPr>
          <p:cNvPr id="84" name="Right Arrow 83"/>
          <p:cNvSpPr/>
          <p:nvPr/>
        </p:nvSpPr>
        <p:spPr>
          <a:xfrm rot="5400000">
            <a:off x="291805" y="2282953"/>
            <a:ext cx="496972" cy="260094"/>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sp>
        <p:nvSpPr>
          <p:cNvPr id="85" name="Right Arrow 84"/>
          <p:cNvSpPr/>
          <p:nvPr/>
        </p:nvSpPr>
        <p:spPr>
          <a:xfrm rot="5400000">
            <a:off x="291805" y="2847266"/>
            <a:ext cx="496972" cy="260094"/>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graphicFrame>
        <p:nvGraphicFramePr>
          <p:cNvPr id="38" name="Diagram 37"/>
          <p:cNvGraphicFramePr/>
          <p:nvPr>
            <p:extLst>
              <p:ext uri="{D42A27DB-BD31-4B8C-83A1-F6EECF244321}">
                <p14:modId xmlns:p14="http://schemas.microsoft.com/office/powerpoint/2010/main" val="1153611809"/>
              </p:ext>
            </p:extLst>
          </p:nvPr>
        </p:nvGraphicFramePr>
        <p:xfrm>
          <a:off x="129722" y="2912440"/>
          <a:ext cx="2788418" cy="3014133"/>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23" name="Right Arrow 22"/>
          <p:cNvSpPr/>
          <p:nvPr/>
        </p:nvSpPr>
        <p:spPr>
          <a:xfrm>
            <a:off x="2895600" y="4301408"/>
            <a:ext cx="381000" cy="346792"/>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pic>
        <p:nvPicPr>
          <p:cNvPr id="1065" name="Picture 41" descr="https://cdn2.iconfinder.com/data/icons/web2/Icons/Feed_512x512.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35975" y="3390039"/>
            <a:ext cx="278538" cy="371384"/>
          </a:xfrm>
          <a:prstGeom prst="rect">
            <a:avLst/>
          </a:prstGeom>
          <a:noFill/>
          <a:extLst>
            <a:ext uri="{909E8E84-426E-40DD-AFC4-6F175D3DCCD1}">
              <a14:hiddenFill xmlns:a14="http://schemas.microsoft.com/office/drawing/2010/main">
                <a:solidFill>
                  <a:srgbClr val="FFFFFF"/>
                </a:solidFill>
              </a14:hiddenFill>
            </a:ext>
          </a:extLst>
        </p:spPr>
      </p:pic>
      <p:sp>
        <p:nvSpPr>
          <p:cNvPr id="99" name="Right Arrow 98"/>
          <p:cNvSpPr/>
          <p:nvPr/>
        </p:nvSpPr>
        <p:spPr>
          <a:xfrm rot="17821601">
            <a:off x="7854521" y="1192208"/>
            <a:ext cx="564708" cy="260094"/>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pic>
        <p:nvPicPr>
          <p:cNvPr id="1067" name="Picture 43" descr="http://www.aplisoft.com.mx/images/bd.png">
            <a:hlinkClick r:id="rId34"/>
          </p:cNvPr>
          <p:cNvPicPr>
            <a:picLocks noChangeAspect="1" noChangeArrowheads="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51202" y="5813396"/>
            <a:ext cx="358805" cy="35880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5719314" y="3293786"/>
            <a:ext cx="1277473" cy="645983"/>
            <a:chOff x="5656727" y="2492265"/>
            <a:chExt cx="1277473" cy="484487"/>
          </a:xfrm>
        </p:grpSpPr>
        <p:sp>
          <p:nvSpPr>
            <p:cNvPr id="102" name="Rounded Rectangle 101"/>
            <p:cNvSpPr/>
            <p:nvPr/>
          </p:nvSpPr>
          <p:spPr>
            <a:xfrm>
              <a:off x="5656727" y="2520258"/>
              <a:ext cx="1277473" cy="45649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prstClr val="black"/>
                  </a:solidFill>
                </a:rPr>
                <a:t>Alerts/</a:t>
              </a:r>
            </a:p>
            <a:p>
              <a:pPr algn="ctr"/>
              <a:r>
                <a:rPr lang="en-US" sz="1400" dirty="0">
                  <a:solidFill>
                    <a:prstClr val="black"/>
                  </a:solidFill>
                </a:rPr>
                <a:t>Notifications</a:t>
              </a:r>
            </a:p>
          </p:txBody>
        </p:sp>
        <p:pic>
          <p:nvPicPr>
            <p:cNvPr id="1069" name="Picture 45" descr="http://www.zonkafeedback.com/wp-content/uploads/2014/12/email-alert-icon.png">
              <a:hlinkClick r:id="rId37"/>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5711628" y="2492265"/>
              <a:ext cx="311370" cy="311370"/>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ight Arrow 104"/>
          <p:cNvSpPr/>
          <p:nvPr/>
        </p:nvSpPr>
        <p:spPr>
          <a:xfrm rot="19173956">
            <a:off x="4841031" y="3854883"/>
            <a:ext cx="1028045" cy="346792"/>
          </a:xfrm>
          <a:prstGeom prst="rightArrow">
            <a:avLst>
              <a:gd name="adj1" fmla="val 37971"/>
              <a:gd name="adj2" fmla="val 713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3086102" y="3155442"/>
            <a:ext cx="2476501" cy="2234468"/>
          </a:xfrm>
          <a:prstGeom prst="rect">
            <a:avLst/>
          </a:prstGeom>
          <a:solidFill>
            <a:schemeClr val="accent2">
              <a:lumMod val="20000"/>
              <a:lumOff val="80000"/>
              <a:alpha val="5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Subtitle 2"/>
          <p:cNvSpPr txBox="1">
            <a:spLocks/>
          </p:cNvSpPr>
          <p:nvPr/>
        </p:nvSpPr>
        <p:spPr>
          <a:xfrm>
            <a:off x="1338107" y="6237101"/>
            <a:ext cx="6400800" cy="69492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smtClean="0"/>
              <a:t>Chris Lambert &amp; Jeremy Gould - Kentucky Transportation Cabinet </a:t>
            </a:r>
            <a:r>
              <a:rPr lang="en-US" sz="1400" smtClean="0"/>
              <a:t/>
            </a:r>
            <a:br>
              <a:rPr lang="en-US" sz="1400" smtClean="0"/>
            </a:br>
            <a:r>
              <a:rPr lang="en-US" sz="1400" smtClean="0"/>
              <a:t>January 15, 2015</a:t>
            </a:r>
            <a:endParaRPr lang="en-US" sz="1400" dirty="0"/>
          </a:p>
        </p:txBody>
      </p:sp>
    </p:spTree>
    <p:extLst>
      <p:ext uri="{BB962C8B-B14F-4D97-AF65-F5344CB8AC3E}">
        <p14:creationId xmlns:p14="http://schemas.microsoft.com/office/powerpoint/2010/main" val="412025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09800" y="2133600"/>
            <a:ext cx="8229600" cy="2057400"/>
          </a:xfrm>
        </p:spPr>
        <p:txBody>
          <a:bodyPr>
            <a:normAutofit/>
          </a:bodyPr>
          <a:lstStyle/>
          <a:p>
            <a:pPr lvl="0"/>
            <a:r>
              <a:rPr lang="en-US" b="1" dirty="0" smtClean="0">
                <a:solidFill>
                  <a:srgbClr val="C00000"/>
                </a:solidFill>
              </a:rPr>
              <a:t>Questions?</a:t>
            </a:r>
            <a:endParaRPr lang="en-US" dirty="0"/>
          </a:p>
        </p:txBody>
      </p:sp>
      <p:pic>
        <p:nvPicPr>
          <p:cNvPr id="9" name="Picture 3" descr="G:\CDriveOldStationDump\DocumentsandSettings\dzourarakisfin\Desktop\ligthbulbKY.tif"/>
          <p:cNvPicPr>
            <a:picLocks noChangeAspect="1" noChangeArrowheads="1"/>
          </p:cNvPicPr>
          <p:nvPr/>
        </p:nvPicPr>
        <p:blipFill>
          <a:blip r:embed="rId2" cstate="print"/>
          <a:srcRect/>
          <a:stretch>
            <a:fillRect/>
          </a:stretch>
        </p:blipFill>
        <p:spPr bwMode="auto">
          <a:xfrm>
            <a:off x="5638800" y="4800600"/>
            <a:ext cx="1313105" cy="2057400"/>
          </a:xfrm>
          <a:prstGeom prst="rect">
            <a:avLst/>
          </a:prstGeom>
          <a:noFill/>
          <a:ln w="9525">
            <a:noFill/>
            <a:miter lim="800000"/>
            <a:headEnd/>
            <a:tailEnd/>
          </a:ln>
        </p:spPr>
      </p:pic>
      <p:sp>
        <p:nvSpPr>
          <p:cNvPr id="10" name="TextBox 9"/>
          <p:cNvSpPr txBox="1"/>
          <p:nvPr/>
        </p:nvSpPr>
        <p:spPr>
          <a:xfrm>
            <a:off x="2743200" y="4395787"/>
            <a:ext cx="4953000" cy="2462213"/>
          </a:xfrm>
          <a:prstGeom prst="rect">
            <a:avLst/>
          </a:prstGeom>
          <a:noFill/>
        </p:spPr>
        <p:txBody>
          <a:bodyPr wrap="square" rtlCol="0">
            <a:spAutoFit/>
          </a:bodyPr>
          <a:lstStyle/>
          <a:p>
            <a:pPr>
              <a:buNone/>
            </a:pPr>
            <a:r>
              <a:rPr lang="en-US" b="1" i="1" dirty="0" smtClean="0">
                <a:solidFill>
                  <a:srgbClr val="C1131E"/>
                </a:solidFill>
              </a:rPr>
              <a:t>Contact Information:</a:t>
            </a:r>
          </a:p>
          <a:p>
            <a:pPr>
              <a:buNone/>
            </a:pPr>
            <a:endParaRPr lang="en-US" dirty="0" smtClean="0">
              <a:solidFill>
                <a:srgbClr val="C1131E"/>
              </a:solidFill>
            </a:endParaRPr>
          </a:p>
          <a:p>
            <a:pPr>
              <a:buNone/>
            </a:pPr>
            <a:r>
              <a:rPr lang="en-US" dirty="0" smtClean="0"/>
              <a:t>Demetrio P. Zourarakis </a:t>
            </a:r>
            <a:endParaRPr lang="en-US" sz="1400" i="1" dirty="0" smtClean="0"/>
          </a:p>
          <a:p>
            <a:endParaRPr lang="en-US" sz="1200" i="1" dirty="0" smtClean="0">
              <a:solidFill>
                <a:schemeClr val="accent2"/>
              </a:solidFill>
            </a:endParaRPr>
          </a:p>
          <a:p>
            <a:r>
              <a:rPr lang="en-US" sz="1600" i="1" dirty="0" smtClean="0">
                <a:solidFill>
                  <a:schemeClr val="accent2"/>
                </a:solidFill>
              </a:rPr>
              <a:t>demetrio.zourarakis@ky.gov</a:t>
            </a:r>
          </a:p>
          <a:p>
            <a:r>
              <a:rPr lang="en-US" dirty="0" smtClean="0"/>
              <a:t>502-564-6246</a:t>
            </a:r>
          </a:p>
          <a:p>
            <a:endParaRPr lang="en-US" dirty="0" smtClean="0"/>
          </a:p>
          <a:p>
            <a:r>
              <a:rPr lang="en-US" i="1" dirty="0" smtClean="0">
                <a:solidFill>
                  <a:schemeClr val="accent2"/>
                </a:solidFill>
                <a:hlinkClick r:id="rId3"/>
              </a:rPr>
              <a:t>http://gis.ky.gov</a:t>
            </a:r>
            <a:r>
              <a:rPr lang="en-US" i="1" dirty="0" smtClean="0">
                <a:solidFill>
                  <a:schemeClr val="accent2"/>
                </a:solidFill>
              </a:rPr>
              <a:t> </a:t>
            </a:r>
          </a:p>
          <a:p>
            <a:endParaRPr lang="en-US" dirty="0"/>
          </a:p>
        </p:txBody>
      </p:sp>
      <p:cxnSp>
        <p:nvCxnSpPr>
          <p:cNvPr id="13" name="Straight Connector 12"/>
          <p:cNvCxnSpPr/>
          <p:nvPr/>
        </p:nvCxnSpPr>
        <p:spPr>
          <a:xfrm>
            <a:off x="0" y="3962400"/>
            <a:ext cx="9144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0"/>
            <a:ext cx="3263907" cy="923330"/>
          </a:xfrm>
          <a:prstGeom prst="rect">
            <a:avLst/>
          </a:prstGeom>
          <a:noFill/>
        </p:spPr>
        <p:txBody>
          <a:bodyPr wrap="none" rtlCol="0">
            <a:spAutoFit/>
          </a:bodyPr>
          <a:lstStyle/>
          <a:p>
            <a:r>
              <a:rPr lang="en-US" sz="5400" dirty="0" smtClean="0">
                <a:solidFill>
                  <a:srgbClr val="C00000"/>
                </a:solidFill>
              </a:rPr>
              <a:t>Thank you.</a:t>
            </a:r>
            <a:endParaRPr lang="en-US" sz="5400" dirty="0"/>
          </a:p>
        </p:txBody>
      </p:sp>
      <p:grpSp>
        <p:nvGrpSpPr>
          <p:cNvPr id="12" name="Group 10"/>
          <p:cNvGrpSpPr/>
          <p:nvPr/>
        </p:nvGrpSpPr>
        <p:grpSpPr>
          <a:xfrm>
            <a:off x="7848600" y="5686425"/>
            <a:ext cx="1295400" cy="1171575"/>
            <a:chOff x="7848600" y="5686425"/>
            <a:chExt cx="1295400" cy="1171575"/>
          </a:xfrm>
        </p:grpSpPr>
        <p:pic>
          <p:nvPicPr>
            <p:cNvPr id="14" name="Picture 13"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15" name="Picture 14"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16" name="Picture 15"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204159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457200" y="13138"/>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C00000"/>
                </a:solidFill>
              </a:rPr>
              <a:t>Open Government Directive</a:t>
            </a:r>
            <a:endParaRPr lang="en-US" b="1" dirty="0">
              <a:solidFill>
                <a:srgbClr val="C00000"/>
              </a:solidFill>
            </a:endParaRPr>
          </a:p>
        </p:txBody>
      </p:sp>
      <p:grpSp>
        <p:nvGrpSpPr>
          <p:cNvPr id="5" name="Group 4"/>
          <p:cNvGrpSpPr/>
          <p:nvPr/>
        </p:nvGrpSpPr>
        <p:grpSpPr>
          <a:xfrm>
            <a:off x="7848600" y="5658163"/>
            <a:ext cx="1295400" cy="1171575"/>
            <a:chOff x="7848600" y="5686425"/>
            <a:chExt cx="1295400" cy="1171575"/>
          </a:xfrm>
        </p:grpSpPr>
        <p:pic>
          <p:nvPicPr>
            <p:cNvPr id="6" name="Picture 5"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7" name="Picture 6"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8" name="Picture 7"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7315199" cy="6730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0" y="6600065"/>
            <a:ext cx="8170827" cy="261610"/>
          </a:xfrm>
          <a:prstGeom prst="rect">
            <a:avLst/>
          </a:prstGeom>
          <a:noFill/>
        </p:spPr>
        <p:txBody>
          <a:bodyPr wrap="none" rtlCol="0">
            <a:spAutoFit/>
          </a:bodyPr>
          <a:lstStyle/>
          <a:p>
            <a:r>
              <a:rPr lang="en-US" sz="1100" dirty="0">
                <a:hlinkClick r:id="rId6"/>
              </a:rPr>
              <a:t>http://</a:t>
            </a:r>
            <a:r>
              <a:rPr lang="en-US" sz="1100" dirty="0" smtClean="0">
                <a:hlinkClick r:id="rId6"/>
              </a:rPr>
              <a:t>www.whitehouse.gov/the-press-office/2013/05/09/executive-order-making-open-and-machine-readable-new-default-government-</a:t>
            </a:r>
            <a:r>
              <a:rPr lang="en-US" sz="1100" dirty="0" smtClean="0"/>
              <a:t> </a:t>
            </a:r>
            <a:endParaRPr lang="en-US" sz="1100" dirty="0"/>
          </a:p>
        </p:txBody>
      </p:sp>
    </p:spTree>
    <p:extLst>
      <p:ext uri="{BB962C8B-B14F-4D97-AF65-F5344CB8AC3E}">
        <p14:creationId xmlns:p14="http://schemas.microsoft.com/office/powerpoint/2010/main" val="724267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848600" y="5658163"/>
            <a:ext cx="1295400" cy="1171575"/>
            <a:chOff x="7848600" y="5686425"/>
            <a:chExt cx="1295400" cy="1171575"/>
          </a:xfrm>
        </p:grpSpPr>
        <p:pic>
          <p:nvPicPr>
            <p:cNvPr id="6" name="Picture 5"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7" name="Picture 6"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8" name="Picture 7"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
        <p:nvSpPr>
          <p:cNvPr id="2" name="Title 1"/>
          <p:cNvSpPr>
            <a:spLocks noGrp="1"/>
          </p:cNvSpPr>
          <p:nvPr>
            <p:ph type="title"/>
          </p:nvPr>
        </p:nvSpPr>
        <p:spPr/>
        <p:txBody>
          <a:bodyPr>
            <a:normAutofit/>
          </a:bodyPr>
          <a:lstStyle/>
          <a:p>
            <a:pPr algn="l"/>
            <a:r>
              <a:rPr lang="en-US" sz="1600" b="1" u="sng" dirty="0">
                <a:solidFill>
                  <a:srgbClr val="C00000"/>
                </a:solidFill>
              </a:rPr>
              <a:t>Sec</a:t>
            </a:r>
            <a:r>
              <a:rPr lang="en-US" sz="1600" b="1" dirty="0">
                <a:solidFill>
                  <a:srgbClr val="C00000"/>
                </a:solidFill>
              </a:rPr>
              <a:t>. </a:t>
            </a:r>
            <a:r>
              <a:rPr lang="en-US" sz="1600" b="1" u="sng" dirty="0">
                <a:solidFill>
                  <a:srgbClr val="C00000"/>
                </a:solidFill>
              </a:rPr>
              <a:t>3</a:t>
            </a:r>
            <a:r>
              <a:rPr lang="en-US" sz="1600" b="1" dirty="0">
                <a:solidFill>
                  <a:srgbClr val="C00000"/>
                </a:solidFill>
              </a:rPr>
              <a:t>. </a:t>
            </a:r>
            <a:r>
              <a:rPr lang="en-US" sz="1600" b="1" u="sng" dirty="0">
                <a:solidFill>
                  <a:srgbClr val="C00000"/>
                </a:solidFill>
              </a:rPr>
              <a:t>Implementation of the Open Data Policy</a:t>
            </a:r>
            <a:r>
              <a:rPr lang="en-US" sz="1600" b="1" dirty="0">
                <a:solidFill>
                  <a:srgbClr val="C00000"/>
                </a:solidFill>
              </a:rPr>
              <a:t>. To facilitate effective Government-wide implementation of the Open Data Policy, I direct the following:</a:t>
            </a:r>
          </a:p>
        </p:txBody>
      </p:sp>
      <p:sp>
        <p:nvSpPr>
          <p:cNvPr id="3" name="Content Placeholder 2"/>
          <p:cNvSpPr>
            <a:spLocks noGrp="1"/>
          </p:cNvSpPr>
          <p:nvPr>
            <p:ph idx="1"/>
          </p:nvPr>
        </p:nvSpPr>
        <p:spPr/>
        <p:txBody>
          <a:bodyPr>
            <a:normAutofit/>
          </a:bodyPr>
          <a:lstStyle/>
          <a:p>
            <a:pPr marL="0" indent="0">
              <a:buNone/>
            </a:pPr>
            <a:r>
              <a:rPr lang="en-US" dirty="0"/>
              <a:t>(a) Within 30 days of the issuance of the Open Data Policy, the CIO and CTO shall publish an open online </a:t>
            </a:r>
            <a:r>
              <a:rPr lang="en-US" dirty="0">
                <a:solidFill>
                  <a:srgbClr val="FF0000"/>
                </a:solidFill>
              </a:rPr>
              <a:t>repository of tools and best practices</a:t>
            </a:r>
            <a:r>
              <a:rPr lang="en-US" dirty="0"/>
              <a:t> to assist agencies in integrating the Open Data Policy into their operations in furtherance of their missions. The CIO and CTO shall regularly update this online repository as needed to ensure it remains a resource to facilitate the adoption of open data practices.</a:t>
            </a:r>
          </a:p>
        </p:txBody>
      </p:sp>
      <p:sp>
        <p:nvSpPr>
          <p:cNvPr id="4" name="TextBox 3"/>
          <p:cNvSpPr txBox="1"/>
          <p:nvPr/>
        </p:nvSpPr>
        <p:spPr>
          <a:xfrm>
            <a:off x="0" y="6600065"/>
            <a:ext cx="8170827" cy="261610"/>
          </a:xfrm>
          <a:prstGeom prst="rect">
            <a:avLst/>
          </a:prstGeom>
          <a:noFill/>
        </p:spPr>
        <p:txBody>
          <a:bodyPr wrap="none" rtlCol="0">
            <a:spAutoFit/>
          </a:bodyPr>
          <a:lstStyle/>
          <a:p>
            <a:r>
              <a:rPr lang="en-US" sz="1100" dirty="0">
                <a:hlinkClick r:id="rId5"/>
              </a:rPr>
              <a:t>http://</a:t>
            </a:r>
            <a:r>
              <a:rPr lang="en-US" sz="1100" dirty="0" smtClean="0">
                <a:hlinkClick r:id="rId5"/>
              </a:rPr>
              <a:t>www.whitehouse.gov/the-press-office/2013/05/09/executive-order-making-open-and-machine-readable-new-default-government-</a:t>
            </a:r>
            <a:r>
              <a:rPr lang="en-US" sz="1100" dirty="0" smtClean="0"/>
              <a:t> </a:t>
            </a:r>
            <a:endParaRPr lang="en-US" sz="1100" dirty="0"/>
          </a:p>
        </p:txBody>
      </p:sp>
    </p:spTree>
    <p:extLst>
      <p:ext uri="{BB962C8B-B14F-4D97-AF65-F5344CB8AC3E}">
        <p14:creationId xmlns:p14="http://schemas.microsoft.com/office/powerpoint/2010/main" val="23632848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59"/>
            <a:ext cx="9086850" cy="666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p:txBody>
          <a:bodyPr/>
          <a:lstStyle/>
          <a:p>
            <a:endParaRPr lang="en-US" dirty="0"/>
          </a:p>
        </p:txBody>
      </p:sp>
      <p:sp>
        <p:nvSpPr>
          <p:cNvPr id="5" name="Title 1"/>
          <p:cNvSpPr txBox="1">
            <a:spLocks/>
          </p:cNvSpPr>
          <p:nvPr/>
        </p:nvSpPr>
        <p:spPr>
          <a:xfrm>
            <a:off x="0" y="-229914"/>
            <a:ext cx="5257800" cy="85659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C00000"/>
                </a:solidFill>
              </a:rPr>
              <a:t>Results (1): Data.gov</a:t>
            </a:r>
            <a:endParaRPr lang="en-US" b="1" dirty="0">
              <a:solidFill>
                <a:srgbClr val="C00000"/>
              </a:solidFill>
            </a:endParaRPr>
          </a:p>
        </p:txBody>
      </p:sp>
      <p:sp>
        <p:nvSpPr>
          <p:cNvPr id="4" name="TextBox 3"/>
          <p:cNvSpPr txBox="1"/>
          <p:nvPr/>
        </p:nvSpPr>
        <p:spPr>
          <a:xfrm>
            <a:off x="5505450" y="13717"/>
            <a:ext cx="3581400" cy="369332"/>
          </a:xfrm>
          <a:prstGeom prst="rect">
            <a:avLst/>
          </a:prstGeom>
          <a:noFill/>
        </p:spPr>
        <p:txBody>
          <a:bodyPr wrap="square" rtlCol="0">
            <a:spAutoFit/>
          </a:bodyPr>
          <a:lstStyle/>
          <a:p>
            <a:r>
              <a:rPr lang="en-US" dirty="0">
                <a:hlinkClick r:id="rId3"/>
              </a:rPr>
              <a:t>https://</a:t>
            </a:r>
            <a:r>
              <a:rPr lang="en-US" dirty="0" smtClean="0">
                <a:hlinkClick r:id="rId3"/>
              </a:rPr>
              <a:t>www.data.gov/</a:t>
            </a:r>
            <a:r>
              <a:rPr lang="en-US" dirty="0" smtClean="0"/>
              <a:t> </a:t>
            </a:r>
            <a:endParaRPr lang="en-US" dirty="0"/>
          </a:p>
        </p:txBody>
      </p:sp>
      <p:grpSp>
        <p:nvGrpSpPr>
          <p:cNvPr id="8" name="Group 7"/>
          <p:cNvGrpSpPr/>
          <p:nvPr/>
        </p:nvGrpSpPr>
        <p:grpSpPr>
          <a:xfrm>
            <a:off x="7848600" y="5658163"/>
            <a:ext cx="1295400" cy="1171575"/>
            <a:chOff x="7848600" y="5686425"/>
            <a:chExt cx="1295400" cy="1171575"/>
          </a:xfrm>
        </p:grpSpPr>
        <p:pic>
          <p:nvPicPr>
            <p:cNvPr id="9" name="Picture 8"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10" name="Picture 9"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11" name="Picture 10"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3187076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 y="-5255"/>
            <a:ext cx="9149255" cy="627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021" y="6444734"/>
            <a:ext cx="3306931" cy="369332"/>
          </a:xfrm>
          <a:prstGeom prst="rect">
            <a:avLst/>
          </a:prstGeom>
          <a:noFill/>
        </p:spPr>
        <p:txBody>
          <a:bodyPr wrap="none" rtlCol="0">
            <a:spAutoFit/>
          </a:bodyPr>
          <a:lstStyle/>
          <a:p>
            <a:r>
              <a:rPr lang="en-US" dirty="0">
                <a:hlinkClick r:id="rId3"/>
              </a:rPr>
              <a:t>http://catalog.data.gov/dataset</a:t>
            </a:r>
            <a:r>
              <a:rPr lang="en-US" dirty="0" smtClean="0">
                <a:hlinkClick r:id="rId3"/>
              </a:rPr>
              <a:t>#</a:t>
            </a:r>
            <a:r>
              <a:rPr lang="en-US" dirty="0" smtClean="0"/>
              <a:t> </a:t>
            </a:r>
            <a:endParaRPr lang="en-US" dirty="0"/>
          </a:p>
        </p:txBody>
      </p:sp>
      <p:grpSp>
        <p:nvGrpSpPr>
          <p:cNvPr id="6" name="Group 5"/>
          <p:cNvGrpSpPr/>
          <p:nvPr/>
        </p:nvGrpSpPr>
        <p:grpSpPr>
          <a:xfrm>
            <a:off x="7848600" y="5658163"/>
            <a:ext cx="1295400" cy="1171575"/>
            <a:chOff x="7848600" y="5686425"/>
            <a:chExt cx="1295400" cy="1171575"/>
          </a:xfrm>
        </p:grpSpPr>
        <p:pic>
          <p:nvPicPr>
            <p:cNvPr id="7" name="Picture 6" descr="COTLogoTransparentBackgroundFixed.gif"/>
            <p:cNvPicPr/>
            <p:nvPr/>
          </p:nvPicPr>
          <p:blipFill>
            <a:blip r:embed="rId4"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5"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6"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201078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1470025"/>
          </a:xfrm>
        </p:spPr>
        <p:txBody>
          <a:bodyPr/>
          <a:lstStyle/>
          <a:p>
            <a:r>
              <a:rPr lang="en-US" b="1" dirty="0" smtClean="0">
                <a:solidFill>
                  <a:srgbClr val="C00000"/>
                </a:solidFill>
              </a:rPr>
              <a:t>Results (2): ArcGIS Open Data</a:t>
            </a:r>
            <a:endParaRPr lang="en-US" b="1" dirty="0">
              <a:solidFill>
                <a:srgbClr val="C00000"/>
              </a:solidFill>
            </a:endParaRPr>
          </a:p>
        </p:txBody>
      </p:sp>
      <p:sp>
        <p:nvSpPr>
          <p:cNvPr id="3" name="Subtitle 2"/>
          <p:cNvSpPr>
            <a:spLocks noGrp="1"/>
          </p:cNvSpPr>
          <p:nvPr>
            <p:ph type="subTitle" idx="1"/>
          </p:nvPr>
        </p:nvSpPr>
        <p:spPr>
          <a:xfrm>
            <a:off x="1524000" y="3276600"/>
            <a:ext cx="6400800" cy="1752600"/>
          </a:xfrm>
        </p:spPr>
        <p:txBody>
          <a:bodyPr/>
          <a:lstStyle/>
          <a:p>
            <a:pPr marL="457200" indent="-457200" algn="l">
              <a:buFont typeface="Arial" panose="020B0604020202020204" pitchFamily="34" charset="0"/>
              <a:buChar char="•"/>
            </a:pPr>
            <a:r>
              <a:rPr lang="en-US" b="1" dirty="0" smtClean="0"/>
              <a:t>Data Driven Detroit (D3)</a:t>
            </a:r>
          </a:p>
          <a:p>
            <a:pPr marL="457200" indent="-457200" algn="l">
              <a:buFont typeface="Arial" panose="020B0604020202020204" pitchFamily="34" charset="0"/>
              <a:buChar char="•"/>
            </a:pPr>
            <a:r>
              <a:rPr lang="en-US" b="1" dirty="0" smtClean="0"/>
              <a:t>Maryland </a:t>
            </a:r>
            <a:r>
              <a:rPr lang="en-US" b="1" dirty="0" err="1" smtClean="0"/>
              <a:t>iMAP</a:t>
            </a:r>
            <a:endParaRPr lang="en-US" b="1" dirty="0"/>
          </a:p>
        </p:txBody>
      </p:sp>
      <p:grpSp>
        <p:nvGrpSpPr>
          <p:cNvPr id="4" name="Group 3"/>
          <p:cNvGrpSpPr/>
          <p:nvPr/>
        </p:nvGrpSpPr>
        <p:grpSpPr>
          <a:xfrm>
            <a:off x="7848600" y="5658163"/>
            <a:ext cx="1295400" cy="1171575"/>
            <a:chOff x="7848600" y="5686425"/>
            <a:chExt cx="1295400" cy="1171575"/>
          </a:xfrm>
        </p:grpSpPr>
        <p:pic>
          <p:nvPicPr>
            <p:cNvPr id="5" name="Picture 4" descr="COTLogoTransparentBackgroundFixed.gif"/>
            <p:cNvPicPr/>
            <p:nvPr/>
          </p:nvPicPr>
          <p:blipFill>
            <a:blip r:embed="rId2" cstate="print"/>
            <a:srcRect/>
            <a:stretch>
              <a:fillRect/>
            </a:stretch>
          </p:blipFill>
          <p:spPr bwMode="auto">
            <a:xfrm>
              <a:off x="7848600" y="5686425"/>
              <a:ext cx="1143000" cy="333375"/>
            </a:xfrm>
            <a:prstGeom prst="rect">
              <a:avLst/>
            </a:prstGeom>
            <a:noFill/>
          </p:spPr>
        </p:pic>
        <p:pic>
          <p:nvPicPr>
            <p:cNvPr id="6" name="Picture 5" descr="DGI logo"/>
            <p:cNvPicPr/>
            <p:nvPr/>
          </p:nvPicPr>
          <p:blipFill>
            <a:blip r:embed="rId3" cstate="print"/>
            <a:srcRect/>
            <a:stretch>
              <a:fillRect/>
            </a:stretch>
          </p:blipFill>
          <p:spPr bwMode="auto">
            <a:xfrm>
              <a:off x="7848600" y="6029325"/>
              <a:ext cx="914400" cy="533400"/>
            </a:xfrm>
            <a:prstGeom prst="rect">
              <a:avLst/>
            </a:prstGeom>
            <a:noFill/>
            <a:ln w="9525">
              <a:noFill/>
              <a:miter lim="800000"/>
              <a:headEnd/>
              <a:tailEnd/>
            </a:ln>
          </p:spPr>
        </p:pic>
        <p:pic>
          <p:nvPicPr>
            <p:cNvPr id="7" name="Picture 6" descr="KyBrandLogo_noline"/>
            <p:cNvPicPr/>
            <p:nvPr/>
          </p:nvPicPr>
          <p:blipFill>
            <a:blip r:embed="rId4" cstate="print"/>
            <a:srcRect/>
            <a:stretch>
              <a:fillRect/>
            </a:stretch>
          </p:blipFill>
          <p:spPr bwMode="auto">
            <a:xfrm>
              <a:off x="7848600" y="6562725"/>
              <a:ext cx="1295400" cy="295275"/>
            </a:xfrm>
            <a:prstGeom prst="rect">
              <a:avLst/>
            </a:prstGeom>
            <a:noFill/>
            <a:ln w="9525">
              <a:noFill/>
              <a:miter lim="800000"/>
              <a:headEnd/>
              <a:tailEnd/>
            </a:ln>
          </p:spPr>
        </p:pic>
      </p:grpSp>
      <p:sp>
        <p:nvSpPr>
          <p:cNvPr id="8" name="TextBox 7"/>
          <p:cNvSpPr txBox="1"/>
          <p:nvPr/>
        </p:nvSpPr>
        <p:spPr>
          <a:xfrm>
            <a:off x="-5255" y="6445516"/>
            <a:ext cx="3545266" cy="369332"/>
          </a:xfrm>
          <a:prstGeom prst="rect">
            <a:avLst/>
          </a:prstGeom>
          <a:noFill/>
        </p:spPr>
        <p:txBody>
          <a:bodyPr wrap="none" rtlCol="0">
            <a:spAutoFit/>
          </a:bodyPr>
          <a:lstStyle/>
          <a:p>
            <a:r>
              <a:rPr lang="en-US" dirty="0">
                <a:hlinkClick r:id="rId5"/>
              </a:rPr>
              <a:t>https://</a:t>
            </a:r>
            <a:r>
              <a:rPr lang="en-US" dirty="0" smtClean="0">
                <a:hlinkClick r:id="rId5"/>
              </a:rPr>
              <a:t>opendata.arcgis.com/about</a:t>
            </a:r>
            <a:r>
              <a:rPr lang="en-US" dirty="0" smtClean="0"/>
              <a:t> </a:t>
            </a:r>
            <a:endParaRPr lang="en-US" dirty="0"/>
          </a:p>
        </p:txBody>
      </p:sp>
    </p:spTree>
    <p:extLst>
      <p:ext uri="{BB962C8B-B14F-4D97-AF65-F5344CB8AC3E}">
        <p14:creationId xmlns:p14="http://schemas.microsoft.com/office/powerpoint/2010/main" val="856829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http://d3.d3.opendata.arcgis.com/</a:t>
            </a: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4722"/>
            <a:ext cx="7972425" cy="513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24600"/>
            <a:ext cx="234315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7848600" y="5658163"/>
            <a:ext cx="1295400" cy="1171575"/>
            <a:chOff x="7848600" y="5686425"/>
            <a:chExt cx="1295400" cy="1171575"/>
          </a:xfrm>
        </p:grpSpPr>
        <p:pic>
          <p:nvPicPr>
            <p:cNvPr id="7" name="Picture 6" descr="COTLogoTransparentBackgroundFixed.gif"/>
            <p:cNvPicPr/>
            <p:nvPr/>
          </p:nvPicPr>
          <p:blipFill>
            <a:blip r:embed="rId5" cstate="print"/>
            <a:srcRect/>
            <a:stretch>
              <a:fillRect/>
            </a:stretch>
          </p:blipFill>
          <p:spPr bwMode="auto">
            <a:xfrm>
              <a:off x="7848600" y="5686425"/>
              <a:ext cx="1143000" cy="333375"/>
            </a:xfrm>
            <a:prstGeom prst="rect">
              <a:avLst/>
            </a:prstGeom>
            <a:noFill/>
          </p:spPr>
        </p:pic>
        <p:pic>
          <p:nvPicPr>
            <p:cNvPr id="8" name="Picture 7" descr="DGI logo"/>
            <p:cNvPicPr/>
            <p:nvPr/>
          </p:nvPicPr>
          <p:blipFill>
            <a:blip r:embed="rId6" cstate="print"/>
            <a:srcRect/>
            <a:stretch>
              <a:fillRect/>
            </a:stretch>
          </p:blipFill>
          <p:spPr bwMode="auto">
            <a:xfrm>
              <a:off x="7848600" y="6029325"/>
              <a:ext cx="914400" cy="533400"/>
            </a:xfrm>
            <a:prstGeom prst="rect">
              <a:avLst/>
            </a:prstGeom>
            <a:noFill/>
            <a:ln w="9525">
              <a:noFill/>
              <a:miter lim="800000"/>
              <a:headEnd/>
              <a:tailEnd/>
            </a:ln>
          </p:spPr>
        </p:pic>
        <p:pic>
          <p:nvPicPr>
            <p:cNvPr id="9" name="Picture 8" descr="KyBrandLogo_noline"/>
            <p:cNvPicPr/>
            <p:nvPr/>
          </p:nvPicPr>
          <p:blipFill>
            <a:blip r:embed="rId7" cstate="print"/>
            <a:srcRect/>
            <a:stretch>
              <a:fillRect/>
            </a:stretch>
          </p:blipFill>
          <p:spPr bwMode="auto">
            <a:xfrm>
              <a:off x="7848600" y="6562725"/>
              <a:ext cx="1295400" cy="295275"/>
            </a:xfrm>
            <a:prstGeom prst="rect">
              <a:avLst/>
            </a:prstGeom>
            <a:noFill/>
            <a:ln w="9525">
              <a:noFill/>
              <a:miter lim="800000"/>
              <a:headEnd/>
              <a:tailEnd/>
            </a:ln>
          </p:spPr>
        </p:pic>
      </p:grpSp>
    </p:spTree>
    <p:extLst>
      <p:ext uri="{BB962C8B-B14F-4D97-AF65-F5344CB8AC3E}">
        <p14:creationId xmlns:p14="http://schemas.microsoft.com/office/powerpoint/2010/main" val="14617319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2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812</Words>
  <Application>Microsoft Office PowerPoint</Application>
  <PresentationFormat>On-screen Show (4:3)</PresentationFormat>
  <Paragraphs>111</Paragraphs>
  <Slides>35</Slides>
  <Notes>0</Notes>
  <HiddenSlides>0</HiddenSlides>
  <MMClips>0</MMClips>
  <ScaleCrop>false</ScaleCrop>
  <HeadingPairs>
    <vt:vector size="4" baseType="variant">
      <vt:variant>
        <vt:lpstr>Theme</vt:lpstr>
      </vt:variant>
      <vt:variant>
        <vt:i4>3</vt:i4>
      </vt:variant>
      <vt:variant>
        <vt:lpstr>Slide Titles</vt:lpstr>
      </vt:variant>
      <vt:variant>
        <vt:i4>35</vt:i4>
      </vt:variant>
    </vt:vector>
  </HeadingPairs>
  <TitlesOfParts>
    <vt:vector size="38" baseType="lpstr">
      <vt:lpstr>Office Theme</vt:lpstr>
      <vt:lpstr>1_Office Theme</vt:lpstr>
      <vt:lpstr>228</vt:lpstr>
      <vt:lpstr>Demetrio P. Zourarakis, Ph.D., GISP, CMS-GIS/LIS, CMS-RS GIS/RS Analyst, Kentucky Division of Geographic Information</vt:lpstr>
      <vt:lpstr>PowerPoint Presentation</vt:lpstr>
      <vt:lpstr>PowerPoint Presentation</vt:lpstr>
      <vt:lpstr>PowerPoint Presentation</vt:lpstr>
      <vt:lpstr>Sec. 3. Implementation of the Open Data Policy. To facilitate effective Government-wide implementation of the Open Data Policy, I direct the following:</vt:lpstr>
      <vt:lpstr>PowerPoint Presentation</vt:lpstr>
      <vt:lpstr>PowerPoint Presentation</vt:lpstr>
      <vt:lpstr>Results (2): ArcGIS Open Data</vt:lpstr>
      <vt:lpstr>http://d3.d3.opendata.arcgis.com/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4: Story Maps</vt:lpstr>
      <vt:lpstr>PowerPoint Presentation</vt:lpstr>
      <vt:lpstr>PowerPoint Presentation</vt:lpstr>
      <vt:lpstr>PowerPoint Presentation</vt:lpstr>
      <vt:lpstr>PowerPoint Presentation</vt:lpstr>
      <vt:lpstr>PowerPoint Presentation</vt:lpstr>
      <vt:lpstr>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dzourarakis</dc:creator>
  <cp:lastModifiedBy>dzourarakis</cp:lastModifiedBy>
  <cp:revision>32</cp:revision>
  <dcterms:created xsi:type="dcterms:W3CDTF">2015-01-22T14:27:16Z</dcterms:created>
  <dcterms:modified xsi:type="dcterms:W3CDTF">2015-01-25T15:59:38Z</dcterms:modified>
</cp:coreProperties>
</file>